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Lst>
  <p:sldSz cy="5143500" cx="9144000"/>
  <p:notesSz cx="6858000" cy="9144000"/>
  <p:embeddedFontLst>
    <p:embeddedFont>
      <p:font typeface="Inter SemiBold"/>
      <p:regular r:id="rId68"/>
      <p:bold r:id="rId69"/>
    </p:embeddedFont>
    <p:embeddedFont>
      <p:font typeface="Maven Pro SemiBold"/>
      <p:regular r:id="rId70"/>
      <p:bold r:id="rId71"/>
    </p:embeddedFont>
    <p:embeddedFont>
      <p:font typeface="Inter"/>
      <p:regular r:id="rId72"/>
      <p:bold r:id="rId73"/>
    </p:embeddedFont>
    <p:embeddedFont>
      <p:font typeface="Quattrocento Sans"/>
      <p:regular r:id="rId74"/>
      <p:bold r:id="rId75"/>
      <p:italic r:id="rId76"/>
      <p:boldItalic r:id="rId77"/>
    </p:embeddedFont>
    <p:embeddedFont>
      <p:font typeface="Inter Medium"/>
      <p:regular r:id="rId78"/>
      <p:bold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757">
          <p15:clr>
            <a:srgbClr val="A4A3A4"/>
          </p15:clr>
        </p15:guide>
        <p15:guide id="2" pos="1152">
          <p15:clr>
            <a:srgbClr val="A4A3A4"/>
          </p15:clr>
        </p15:guide>
        <p15:guide id="3" orient="horz" pos="964">
          <p15:clr>
            <a:srgbClr val="9AA0A6"/>
          </p15:clr>
        </p15:guide>
        <p15:guide id="4" pos="2592">
          <p15:clr>
            <a:srgbClr val="9AA0A6"/>
          </p15:clr>
        </p15:guide>
        <p15:guide id="5" orient="horz" pos="2736">
          <p15:clr>
            <a:srgbClr val="9AA0A6"/>
          </p15:clr>
        </p15:guide>
        <p15:guide id="6" pos="898">
          <p15:clr>
            <a:srgbClr val="9AA0A6"/>
          </p15:clr>
        </p15:guide>
      </p15:sldGuideLst>
    </p:ext>
    <p:ext uri="http://customooxmlschemas.google.com/">
      <go:slidesCustomData xmlns:go="http://customooxmlschemas.google.com/" r:id="rId80" roundtripDataSignature="AMtx7mi18NFLMyQDI8bipfO44gW/gM94d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757" orient="horz"/>
        <p:guide pos="1152"/>
        <p:guide pos="964" orient="horz"/>
        <p:guide pos="2592"/>
        <p:guide pos="2736" orient="horz"/>
        <p:guide pos="898"/>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customschemas.google.com/relationships/presentationmetadata" Target="meta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Inter-bold.fntdata"/><Relationship Id="rId72" Type="http://schemas.openxmlformats.org/officeDocument/2006/relationships/font" Target="fonts/Inter-regular.fntdata"/><Relationship Id="rId31" Type="http://schemas.openxmlformats.org/officeDocument/2006/relationships/slide" Target="slides/slide26.xml"/><Relationship Id="rId75" Type="http://schemas.openxmlformats.org/officeDocument/2006/relationships/font" Target="fonts/QuattrocentoSans-bold.fntdata"/><Relationship Id="rId30" Type="http://schemas.openxmlformats.org/officeDocument/2006/relationships/slide" Target="slides/slide25.xml"/><Relationship Id="rId74" Type="http://schemas.openxmlformats.org/officeDocument/2006/relationships/font" Target="fonts/QuattrocentoSans-regular.fntdata"/><Relationship Id="rId33" Type="http://schemas.openxmlformats.org/officeDocument/2006/relationships/slide" Target="slides/slide28.xml"/><Relationship Id="rId77" Type="http://schemas.openxmlformats.org/officeDocument/2006/relationships/font" Target="fonts/QuattrocentoSans-boldItalic.fntdata"/><Relationship Id="rId32" Type="http://schemas.openxmlformats.org/officeDocument/2006/relationships/slide" Target="slides/slide27.xml"/><Relationship Id="rId76" Type="http://schemas.openxmlformats.org/officeDocument/2006/relationships/font" Target="fonts/QuattrocentoSans-italic.fntdata"/><Relationship Id="rId35" Type="http://schemas.openxmlformats.org/officeDocument/2006/relationships/slide" Target="slides/slide30.xml"/><Relationship Id="rId79" Type="http://schemas.openxmlformats.org/officeDocument/2006/relationships/font" Target="fonts/InterMedium-bold.fntdata"/><Relationship Id="rId34" Type="http://schemas.openxmlformats.org/officeDocument/2006/relationships/slide" Target="slides/slide29.xml"/><Relationship Id="rId78" Type="http://schemas.openxmlformats.org/officeDocument/2006/relationships/font" Target="fonts/InterMedium-regular.fntdata"/><Relationship Id="rId71" Type="http://schemas.openxmlformats.org/officeDocument/2006/relationships/font" Target="fonts/MavenProSemiBold-bold.fntdata"/><Relationship Id="rId70" Type="http://schemas.openxmlformats.org/officeDocument/2006/relationships/font" Target="fonts/MavenProSemiBold-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InterSemiBold-regular.fntdata"/><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InterSemiBold-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3b1a76df8b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g13b1a76df8b_2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3b1a76df8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13b1a76df8b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203fd2d432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1203fd2d432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203fd2d432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g1203fd2d432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3b1a76df8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g13b1a76df8b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203fd2d432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g1203fd2d432_0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rgbClr val="FF0000"/>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36706cb207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g136706cb207_1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36706cb207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g136706cb207_1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3b090cbf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g13b090cbfa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36706cb1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g136706cb1e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3b1a76df8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g13b1a76df8b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3a64fd30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g13a64fd30c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3c1849a11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g13c1849a112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3be9f6c2d7_3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g13be9f6c2d7_3_1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3be9f6c2d7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g13be9f6c2d7_3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3be9f6c2d7_3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g13be9f6c2d7_3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3be9f6c2d7_3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g13be9f6c2d7_3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36706cb207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g136706cb207_1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36706cb207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g136706cb207_1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3b1a76df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g13b1a76df8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36740181bb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g136740181bb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3be9f6c2d7_3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g13be9f6c2d7_3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3be9f6c2d7_3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4" name="Google Shape;564;g13be9f6c2d7_3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3c1849a112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g13c1849a112_1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3c1849a112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7" name="Google Shape;597;g13c1849a112_1_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3c1849a112_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1" name="Google Shape;611;g13c1849a112_1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5" name="Google Shape;62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36706cb207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0" name="Google Shape;640;g136706cb207_1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(R2 Score =, NRMSE =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3" name="Google Shape;65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203fd2d65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1" name="Google Shape;661;g1203fd2d654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Stopper or section title</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13be9f6c2d7_3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6" name="Google Shape;676;g13be9f6c2d7_3_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13be9f6c2d7_3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9" name="Google Shape;689;g13be9f6c2d7_3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1203fd2d65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2" name="Google Shape;702;g1203fd2d654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13c1849a11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5" name="Google Shape;715;g13c1849a112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13c1849a1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8" name="Google Shape;728;g13c1849a11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13c1849a112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1" name="Google Shape;741;g13c1849a112_6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13c0efedd1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4" name="Google Shape;754;g13c0efedd1a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13c9535611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8" name="Google Shape;768;g13c9535611d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13c0efedd1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1" name="Google Shape;781;g13c0efedd1a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3b1a76df8b_2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g13b1a76df8b_2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13c9535611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g13c9535611d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13c1849a112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7" name="Google Shape;807;g13c1849a112_1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13c1849a112_1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0" name="Google Shape;820;g13c1849a112_1_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13c1849a11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3" name="Google Shape;833;g13c1849a112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13c1849a112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6" name="Google Shape;846;g13c1849a112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13c1849a112_6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9" name="Google Shape;859;g13c1849a112_6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13c1849a112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2" name="Google Shape;872;g13c1849a112_0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13c1849a112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5" name="Google Shape;885;g13c1849a112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13c1849a112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8" name="Google Shape;898;g13c1849a112_0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13c1849a112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1" name="Google Shape;911;g13c1849a112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203fd2d43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g1203fd2d432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13c1849a112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4" name="Google Shape;924;g13c1849a112_0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13c1849a112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7" name="Google Shape;937;g13c1849a112_0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0" name="Google Shape;95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203fd2d43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g1203fd2d432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3b0ac170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g13b0ac1701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203fd2d43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g1203fd2d432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1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1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2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2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0" name="Shape 20"/>
        <p:cNvGrpSpPr/>
        <p:nvPr/>
      </p:nvGrpSpPr>
      <p:grpSpPr>
        <a:xfrm>
          <a:off x="0" y="0"/>
          <a:ext cx="0" cy="0"/>
          <a:chOff x="0" y="0"/>
          <a:chExt cx="0" cy="0"/>
        </a:xfrm>
      </p:grpSpPr>
      <p:sp>
        <p:nvSpPr>
          <p:cNvPr id="21" name="Google Shape;21;p2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2" name="Google Shape;22;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 name="Google Shape;25;p2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2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 name="Google Shape;27;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0" name="Google Shape;30;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2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3" name="Google Shape;33;p2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4" name="Google Shape;34;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2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2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2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2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2.png"/><Relationship Id="rId5"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2.png"/><Relationship Id="rId5"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6.png"/><Relationship Id="rId6"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40.png"/><Relationship Id="rId6" Type="http://schemas.openxmlformats.org/officeDocument/2006/relationships/image" Target="../media/image29.png"/><Relationship Id="rId7"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0.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2.png"/><Relationship Id="rId4" Type="http://schemas.openxmlformats.org/officeDocument/2006/relationships/image" Target="../media/image2.png"/><Relationship Id="rId5"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hyperlink" Target="https://www.analyticsvidhya.com/blog/2021/10/evaluation-metric-for-regression-models/" TargetMode="External"/><Relationship Id="rId6" Type="http://schemas.openxmlformats.org/officeDocument/2006/relationships/hyperlink" Target="https://stats.stackexchange.com/questions/280464/is-mape-a-good-error-measurement-statistic-and-what-alternatives-are-ther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6.png"/><Relationship Id="rId6"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5.png"/><Relationship Id="rId4" Type="http://schemas.openxmlformats.org/officeDocument/2006/relationships/image" Target="../media/image2.png"/><Relationship Id="rId5"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6.png"/><Relationship Id="rId4" Type="http://schemas.openxmlformats.org/officeDocument/2006/relationships/image" Target="../media/image2.png"/><Relationship Id="rId5"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35.png"/><Relationship Id="rId6" Type="http://schemas.openxmlformats.org/officeDocument/2006/relationships/image" Target="../media/image38.png"/><Relationship Id="rId7" Type="http://schemas.openxmlformats.org/officeDocument/2006/relationships/image" Target="../media/image37.png"/><Relationship Id="rId8"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49.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44.png"/><Relationship Id="rId6"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44.png"/><Relationship Id="rId6"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53.png"/><Relationship Id="rId6" Type="http://schemas.openxmlformats.org/officeDocument/2006/relationships/image" Target="../media/image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6.png"/><Relationship Id="rId6" Type="http://schemas.openxmlformats.org/officeDocument/2006/relationships/image" Target="../media/image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51.jp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www.kaggle.com/datasets/yasserh/walmart-dataset" TargetMode="External"/><Relationship Id="rId4" Type="http://schemas.openxmlformats.org/officeDocument/2006/relationships/image" Target="../media/image2.png"/><Relationship Id="rId5"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6.png"/><Relationship Id="rId6" Type="http://schemas.openxmlformats.org/officeDocument/2006/relationships/image" Target="../media/image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5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5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6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55.png"/><Relationship Id="rId6" Type="http://schemas.openxmlformats.org/officeDocument/2006/relationships/image" Target="../media/image6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5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6.png"/><Relationship Id="rId6"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5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hyperlink" Target="http://www.sthda.com/english/articles/37-model-selection-essentials-in-r/153-penalized-regression-essentials-ridge-lasso-elastic-net/#:~:text=In%20the%20case%20of%20lasso,be%20exactly%20equal%20to%20zero." TargetMode="External"/><Relationship Id="rId6" Type="http://schemas.openxmlformats.org/officeDocument/2006/relationships/hyperlink" Target="https://stats.stackexchange.com/questions/209009/how-to-treat-categorical-predictors-in-lasso" TargetMode="External"/><Relationship Id="rId7" Type="http://schemas.openxmlformats.org/officeDocument/2006/relationships/hyperlink" Target="https://stats.stackexchange.com/questions/548958/why-are-my-elastic-net-and-lasso-r-squared-measures-negative"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png"/><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6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6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7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6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6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6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6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2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6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6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2.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8.png"/><Relationship Id="rId6"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01F99"/>
        </a:solidFill>
      </p:bgPr>
    </p:bg>
    <p:spTree>
      <p:nvGrpSpPr>
        <p:cNvPr id="53" name="Shape 53"/>
        <p:cNvGrpSpPr/>
        <p:nvPr/>
      </p:nvGrpSpPr>
      <p:grpSpPr>
        <a:xfrm>
          <a:off x="0" y="0"/>
          <a:ext cx="0" cy="0"/>
          <a:chOff x="0" y="0"/>
          <a:chExt cx="0" cy="0"/>
        </a:xfrm>
      </p:grpSpPr>
      <p:sp>
        <p:nvSpPr>
          <p:cNvPr id="54" name="Google Shape;54;g13b1a76df8b_2_63"/>
          <p:cNvSpPr txBox="1"/>
          <p:nvPr>
            <p:ph type="ctrTitle"/>
          </p:nvPr>
        </p:nvSpPr>
        <p:spPr>
          <a:xfrm>
            <a:off x="311700" y="1209950"/>
            <a:ext cx="4200600" cy="9264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990"/>
              <a:buNone/>
            </a:pPr>
            <a:r>
              <a:rPr lang="en" sz="3100">
                <a:solidFill>
                  <a:schemeClr val="lt1"/>
                </a:solidFill>
                <a:latin typeface="Maven Pro SemiBold"/>
                <a:ea typeface="Maven Pro SemiBold"/>
                <a:cs typeface="Maven Pro SemiBold"/>
                <a:sym typeface="Maven Pro SemiBold"/>
              </a:rPr>
              <a:t>Final Project Presentation</a:t>
            </a:r>
            <a:endParaRPr sz="3100">
              <a:solidFill>
                <a:schemeClr val="lt1"/>
              </a:solidFill>
              <a:latin typeface="Maven Pro SemiBold"/>
              <a:ea typeface="Maven Pro SemiBold"/>
              <a:cs typeface="Maven Pro SemiBold"/>
              <a:sym typeface="Maven Pro SemiBold"/>
            </a:endParaRPr>
          </a:p>
        </p:txBody>
      </p:sp>
      <p:sp>
        <p:nvSpPr>
          <p:cNvPr id="55" name="Google Shape;55;g13b1a76df8b_2_63"/>
          <p:cNvSpPr txBox="1"/>
          <p:nvPr>
            <p:ph idx="1" type="subTitle"/>
          </p:nvPr>
        </p:nvSpPr>
        <p:spPr>
          <a:xfrm>
            <a:off x="311700" y="3547100"/>
            <a:ext cx="4619400" cy="582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800"/>
              <a:buNone/>
            </a:pPr>
            <a:r>
              <a:rPr lang="en" sz="1400">
                <a:solidFill>
                  <a:srgbClr val="F4F0FF"/>
                </a:solidFill>
                <a:latin typeface="Inter SemiBold"/>
                <a:ea typeface="Inter SemiBold"/>
                <a:cs typeface="Inter SemiBold"/>
                <a:sym typeface="Inter SemiBold"/>
              </a:rPr>
              <a:t>Machine Learning Class</a:t>
            </a:r>
            <a:endParaRPr sz="1400">
              <a:solidFill>
                <a:srgbClr val="F4F0FF"/>
              </a:solidFill>
              <a:latin typeface="Inter SemiBold"/>
              <a:ea typeface="Inter SemiBold"/>
              <a:cs typeface="Inter SemiBold"/>
              <a:sym typeface="Inter SemiBold"/>
            </a:endParaRPr>
          </a:p>
        </p:txBody>
      </p:sp>
      <p:cxnSp>
        <p:nvCxnSpPr>
          <p:cNvPr id="56" name="Google Shape;56;g13b1a76df8b_2_63"/>
          <p:cNvCxnSpPr/>
          <p:nvPr/>
        </p:nvCxnSpPr>
        <p:spPr>
          <a:xfrm>
            <a:off x="384025" y="4219296"/>
            <a:ext cx="1289400" cy="0"/>
          </a:xfrm>
          <a:prstGeom prst="straightConnector1">
            <a:avLst/>
          </a:prstGeom>
          <a:noFill/>
          <a:ln cap="flat" cmpd="sng" w="9525">
            <a:solidFill>
              <a:srgbClr val="A338EB"/>
            </a:solidFill>
            <a:prstDash val="solid"/>
            <a:round/>
            <a:headEnd len="sm" w="sm" type="none"/>
            <a:tailEnd len="sm" w="sm" type="none"/>
          </a:ln>
        </p:spPr>
      </p:cxnSp>
      <p:sp>
        <p:nvSpPr>
          <p:cNvPr id="57" name="Google Shape;57;g13b1a76df8b_2_63"/>
          <p:cNvSpPr txBox="1"/>
          <p:nvPr>
            <p:ph idx="1" type="subTitle"/>
          </p:nvPr>
        </p:nvSpPr>
        <p:spPr>
          <a:xfrm>
            <a:off x="311700" y="2403875"/>
            <a:ext cx="4619400" cy="98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sz="1800">
                <a:solidFill>
                  <a:schemeClr val="lt1"/>
                </a:solidFill>
                <a:latin typeface="Inter SemiBold"/>
                <a:ea typeface="Inter SemiBold"/>
                <a:cs typeface="Inter SemiBold"/>
                <a:sym typeface="Inter SemiBold"/>
              </a:rPr>
              <a:t>Nomor Kelompok:  3</a:t>
            </a:r>
            <a:endParaRPr sz="1800">
              <a:solidFill>
                <a:schemeClr val="lt1"/>
              </a:solidFill>
              <a:latin typeface="Inter SemiBold"/>
              <a:ea typeface="Inter SemiBold"/>
              <a:cs typeface="Inter SemiBold"/>
              <a:sym typeface="Inter SemiBold"/>
            </a:endParaRPr>
          </a:p>
          <a:p>
            <a:pPr indent="0" lvl="0" marL="0" rtl="0" algn="l">
              <a:lnSpc>
                <a:spcPct val="100000"/>
              </a:lnSpc>
              <a:spcBef>
                <a:spcPts val="0"/>
              </a:spcBef>
              <a:spcAft>
                <a:spcPts val="0"/>
              </a:spcAft>
              <a:buSzPts val="2800"/>
              <a:buNone/>
            </a:pPr>
            <a:r>
              <a:rPr lang="en" sz="1800">
                <a:solidFill>
                  <a:schemeClr val="lt1"/>
                </a:solidFill>
                <a:latin typeface="Inter SemiBold"/>
                <a:ea typeface="Inter SemiBold"/>
                <a:cs typeface="Inter SemiBold"/>
                <a:sym typeface="Inter SemiBold"/>
              </a:rPr>
              <a:t>Nama Mentor: Aditya Bariq</a:t>
            </a:r>
            <a:endParaRPr sz="1800">
              <a:solidFill>
                <a:schemeClr val="lt1"/>
              </a:solidFill>
              <a:latin typeface="Inter SemiBold"/>
              <a:ea typeface="Inter SemiBold"/>
              <a:cs typeface="Inter SemiBold"/>
              <a:sym typeface="Inter SemiBold"/>
            </a:endParaRPr>
          </a:p>
          <a:p>
            <a:pPr indent="0" lvl="0" marL="0" rtl="0" algn="l">
              <a:lnSpc>
                <a:spcPct val="100000"/>
              </a:lnSpc>
              <a:spcBef>
                <a:spcPts val="0"/>
              </a:spcBef>
              <a:spcAft>
                <a:spcPts val="0"/>
              </a:spcAft>
              <a:buSzPts val="2800"/>
              <a:buNone/>
            </a:pPr>
            <a:r>
              <a:rPr lang="en" sz="1800">
                <a:solidFill>
                  <a:schemeClr val="lt1"/>
                </a:solidFill>
                <a:latin typeface="Inter SemiBold"/>
                <a:ea typeface="Inter SemiBold"/>
                <a:cs typeface="Inter SemiBold"/>
                <a:sym typeface="Inter SemiBold"/>
              </a:rPr>
              <a:t>Nama:</a:t>
            </a:r>
            <a:endParaRPr sz="1800">
              <a:solidFill>
                <a:schemeClr val="lt1"/>
              </a:solidFill>
              <a:latin typeface="Inter SemiBold"/>
              <a:ea typeface="Inter SemiBold"/>
              <a:cs typeface="Inter SemiBold"/>
              <a:sym typeface="Inter SemiBold"/>
            </a:endParaRPr>
          </a:p>
          <a:p>
            <a:pPr indent="-342900" lvl="0" marL="457200" rtl="0" algn="l">
              <a:lnSpc>
                <a:spcPct val="100000"/>
              </a:lnSpc>
              <a:spcBef>
                <a:spcPts val="0"/>
              </a:spcBef>
              <a:spcAft>
                <a:spcPts val="0"/>
              </a:spcAft>
              <a:buClr>
                <a:schemeClr val="lt1"/>
              </a:buClr>
              <a:buSzPts val="1800"/>
              <a:buFont typeface="Inter SemiBold"/>
              <a:buChar char="-"/>
            </a:pPr>
            <a:r>
              <a:rPr lang="en" sz="1800">
                <a:solidFill>
                  <a:schemeClr val="lt1"/>
                </a:solidFill>
                <a:latin typeface="Inter SemiBold"/>
                <a:ea typeface="Inter SemiBold"/>
                <a:cs typeface="Inter SemiBold"/>
                <a:sym typeface="Inter SemiBold"/>
              </a:rPr>
              <a:t>Muhammad Rizqiansyah</a:t>
            </a:r>
            <a:endParaRPr sz="1800">
              <a:solidFill>
                <a:schemeClr val="lt1"/>
              </a:solidFill>
              <a:latin typeface="Inter SemiBold"/>
              <a:ea typeface="Inter SemiBold"/>
              <a:cs typeface="Inter SemiBold"/>
              <a:sym typeface="Inter SemiBold"/>
            </a:endParaRPr>
          </a:p>
          <a:p>
            <a:pPr indent="-342900" lvl="0" marL="457200" rtl="0" algn="l">
              <a:lnSpc>
                <a:spcPct val="100000"/>
              </a:lnSpc>
              <a:spcBef>
                <a:spcPts val="0"/>
              </a:spcBef>
              <a:spcAft>
                <a:spcPts val="0"/>
              </a:spcAft>
              <a:buClr>
                <a:schemeClr val="lt1"/>
              </a:buClr>
              <a:buSzPts val="1800"/>
              <a:buFont typeface="Inter SemiBold"/>
              <a:buChar char="-"/>
            </a:pPr>
            <a:r>
              <a:rPr lang="en" sz="1800">
                <a:solidFill>
                  <a:schemeClr val="lt1"/>
                </a:solidFill>
                <a:latin typeface="Inter SemiBold"/>
                <a:ea typeface="Inter SemiBold"/>
                <a:cs typeface="Inter SemiBold"/>
                <a:sym typeface="Inter SemiBold"/>
              </a:rPr>
              <a:t>Nadia Rizky Hairunnisa</a:t>
            </a:r>
            <a:endParaRPr sz="1800">
              <a:solidFill>
                <a:schemeClr val="lt1"/>
              </a:solidFill>
              <a:latin typeface="Inter SemiBold"/>
              <a:ea typeface="Inter SemiBold"/>
              <a:cs typeface="Inter SemiBold"/>
              <a:sym typeface="Inter SemiBold"/>
            </a:endParaRPr>
          </a:p>
        </p:txBody>
      </p:sp>
      <p:sp>
        <p:nvSpPr>
          <p:cNvPr id="58" name="Google Shape;58;g13b1a76df8b_2_63"/>
          <p:cNvSpPr txBox="1"/>
          <p:nvPr>
            <p:ph idx="1" type="subTitle"/>
          </p:nvPr>
        </p:nvSpPr>
        <p:spPr>
          <a:xfrm>
            <a:off x="311700" y="4281925"/>
            <a:ext cx="3227400" cy="582300"/>
          </a:xfrm>
          <a:prstGeom prst="rect">
            <a:avLst/>
          </a:prstGeom>
          <a:noFill/>
          <a:ln>
            <a:noFill/>
          </a:ln>
        </p:spPr>
        <p:txBody>
          <a:bodyPr anchorCtr="0" anchor="ctr" bIns="91425" lIns="91425" spcFirstLastPara="1" rIns="91425" wrap="square" tIns="91425">
            <a:normAutofit/>
          </a:bodyPr>
          <a:lstStyle/>
          <a:p>
            <a:pPr indent="0" lvl="0" marL="0" rtl="0" algn="l">
              <a:lnSpc>
                <a:spcPct val="115000"/>
              </a:lnSpc>
              <a:spcBef>
                <a:spcPts val="0"/>
              </a:spcBef>
              <a:spcAft>
                <a:spcPts val="0"/>
              </a:spcAft>
              <a:buSzPts val="2800"/>
              <a:buNone/>
            </a:pPr>
            <a:r>
              <a:rPr b="1" lang="en" sz="1100">
                <a:solidFill>
                  <a:srgbClr val="F4F0FF"/>
                </a:solidFill>
                <a:latin typeface="Inter"/>
                <a:ea typeface="Inter"/>
                <a:cs typeface="Inter"/>
                <a:sym typeface="Inter"/>
              </a:rPr>
              <a:t>Program Studi Independen Bersertifikat</a:t>
            </a:r>
            <a:endParaRPr b="1" sz="1100">
              <a:solidFill>
                <a:srgbClr val="F4F0FF"/>
              </a:solidFill>
              <a:latin typeface="Inter"/>
              <a:ea typeface="Inter"/>
              <a:cs typeface="Inter"/>
              <a:sym typeface="Inter"/>
            </a:endParaRPr>
          </a:p>
          <a:p>
            <a:pPr indent="0" lvl="0" marL="0" rtl="0" algn="l">
              <a:lnSpc>
                <a:spcPct val="115000"/>
              </a:lnSpc>
              <a:spcBef>
                <a:spcPts val="0"/>
              </a:spcBef>
              <a:spcAft>
                <a:spcPts val="0"/>
              </a:spcAft>
              <a:buSzPts val="2800"/>
              <a:buNone/>
            </a:pPr>
            <a:r>
              <a:rPr b="1" lang="en" sz="1100">
                <a:solidFill>
                  <a:srgbClr val="F4F0FF"/>
                </a:solidFill>
                <a:latin typeface="Inter"/>
                <a:ea typeface="Inter"/>
                <a:cs typeface="Inter"/>
                <a:sym typeface="Inter"/>
              </a:rPr>
              <a:t>Zenius Bersama Kampus Merdeka</a:t>
            </a:r>
            <a:endParaRPr b="1" sz="1100">
              <a:solidFill>
                <a:srgbClr val="F4F0FF"/>
              </a:solidFill>
              <a:latin typeface="Inter"/>
              <a:ea typeface="Inter"/>
              <a:cs typeface="Inter"/>
              <a:sym typeface="Inter"/>
            </a:endParaRPr>
          </a:p>
        </p:txBody>
      </p:sp>
      <p:pic>
        <p:nvPicPr>
          <p:cNvPr id="59" name="Google Shape;59;g13b1a76df8b_2_63"/>
          <p:cNvPicPr preferRelativeResize="0"/>
          <p:nvPr/>
        </p:nvPicPr>
        <p:blipFill rotWithShape="1">
          <a:blip r:embed="rId3">
            <a:alphaModFix/>
          </a:blip>
          <a:srcRect b="0" l="-1385" r="20837" t="0"/>
          <a:stretch/>
        </p:blipFill>
        <p:spPr>
          <a:xfrm>
            <a:off x="4708725" y="0"/>
            <a:ext cx="4435275" cy="3231250"/>
          </a:xfrm>
          <a:prstGeom prst="rect">
            <a:avLst/>
          </a:prstGeom>
          <a:noFill/>
          <a:ln>
            <a:noFill/>
          </a:ln>
        </p:spPr>
      </p:pic>
      <p:pic>
        <p:nvPicPr>
          <p:cNvPr id="60" name="Google Shape;60;g13b1a76df8b_2_63"/>
          <p:cNvPicPr preferRelativeResize="0"/>
          <p:nvPr/>
        </p:nvPicPr>
        <p:blipFill rotWithShape="1">
          <a:blip r:embed="rId4">
            <a:alphaModFix/>
          </a:blip>
          <a:srcRect b="0" l="-1001" r="15385" t="0"/>
          <a:stretch/>
        </p:blipFill>
        <p:spPr>
          <a:xfrm>
            <a:off x="5491100" y="1912250"/>
            <a:ext cx="3652900" cy="3231251"/>
          </a:xfrm>
          <a:prstGeom prst="rect">
            <a:avLst/>
          </a:prstGeom>
          <a:noFill/>
          <a:ln>
            <a:noFill/>
          </a:ln>
        </p:spPr>
      </p:pic>
      <p:grpSp>
        <p:nvGrpSpPr>
          <p:cNvPr id="61" name="Google Shape;61;g13b1a76df8b_2_63"/>
          <p:cNvGrpSpPr/>
          <p:nvPr/>
        </p:nvGrpSpPr>
        <p:grpSpPr>
          <a:xfrm>
            <a:off x="384040" y="392237"/>
            <a:ext cx="2423786" cy="634878"/>
            <a:chOff x="384019" y="392240"/>
            <a:chExt cx="2701500" cy="707700"/>
          </a:xfrm>
        </p:grpSpPr>
        <p:sp>
          <p:nvSpPr>
            <p:cNvPr id="62" name="Google Shape;62;g13b1a76df8b_2_63"/>
            <p:cNvSpPr/>
            <p:nvPr/>
          </p:nvSpPr>
          <p:spPr>
            <a:xfrm>
              <a:off x="384019" y="392240"/>
              <a:ext cx="2701500" cy="7077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3" name="Google Shape;63;g13b1a76df8b_2_63"/>
            <p:cNvPicPr preferRelativeResize="0"/>
            <p:nvPr/>
          </p:nvPicPr>
          <p:blipFill rotWithShape="1">
            <a:blip r:embed="rId5">
              <a:alphaModFix/>
            </a:blip>
            <a:srcRect b="0" l="0" r="0" t="0"/>
            <a:stretch/>
          </p:blipFill>
          <p:spPr>
            <a:xfrm>
              <a:off x="2061996" y="546526"/>
              <a:ext cx="792749" cy="422701"/>
            </a:xfrm>
            <a:prstGeom prst="rect">
              <a:avLst/>
            </a:prstGeom>
            <a:noFill/>
            <a:ln>
              <a:noFill/>
            </a:ln>
          </p:spPr>
        </p:pic>
        <p:cxnSp>
          <p:nvCxnSpPr>
            <p:cNvPr id="64" name="Google Shape;64;g13b1a76df8b_2_63"/>
            <p:cNvCxnSpPr/>
            <p:nvPr/>
          </p:nvCxnSpPr>
          <p:spPr>
            <a:xfrm>
              <a:off x="1787419" y="648184"/>
              <a:ext cx="0" cy="219300"/>
            </a:xfrm>
            <a:prstGeom prst="straightConnector1">
              <a:avLst/>
            </a:prstGeom>
            <a:noFill/>
            <a:ln cap="flat" cmpd="sng" w="9525">
              <a:solidFill>
                <a:schemeClr val="dk2"/>
              </a:solidFill>
              <a:prstDash val="solid"/>
              <a:round/>
              <a:headEnd len="sm" w="sm" type="none"/>
              <a:tailEnd len="sm" w="sm" type="none"/>
            </a:ln>
          </p:spPr>
        </p:cxnSp>
        <p:cxnSp>
          <p:nvCxnSpPr>
            <p:cNvPr id="65" name="Google Shape;65;g13b1a76df8b_2_63"/>
            <p:cNvCxnSpPr/>
            <p:nvPr/>
          </p:nvCxnSpPr>
          <p:spPr>
            <a:xfrm>
              <a:off x="1787385" y="648184"/>
              <a:ext cx="0" cy="219300"/>
            </a:xfrm>
            <a:prstGeom prst="straightConnector1">
              <a:avLst/>
            </a:prstGeom>
            <a:noFill/>
            <a:ln cap="flat" cmpd="sng" w="9525">
              <a:solidFill>
                <a:schemeClr val="dk2"/>
              </a:solidFill>
              <a:prstDash val="solid"/>
              <a:round/>
              <a:headEnd len="sm" w="sm" type="none"/>
              <a:tailEnd len="sm" w="sm" type="none"/>
            </a:ln>
          </p:spPr>
        </p:cxnSp>
        <p:pic>
          <p:nvPicPr>
            <p:cNvPr id="66" name="Google Shape;66;g13b1a76df8b_2_63"/>
            <p:cNvPicPr preferRelativeResize="0"/>
            <p:nvPr/>
          </p:nvPicPr>
          <p:blipFill rotWithShape="1">
            <a:blip r:embed="rId6">
              <a:alphaModFix/>
            </a:blip>
            <a:srcRect b="0" l="9895" r="8731" t="0"/>
            <a:stretch/>
          </p:blipFill>
          <p:spPr>
            <a:xfrm>
              <a:off x="555910" y="513014"/>
              <a:ext cx="1033078" cy="489727"/>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13b1a76df8b_0_60"/>
          <p:cNvSpPr txBox="1"/>
          <p:nvPr>
            <p:ph idx="1" type="body"/>
          </p:nvPr>
        </p:nvSpPr>
        <p:spPr>
          <a:xfrm>
            <a:off x="311700" y="1556750"/>
            <a:ext cx="7798800" cy="292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SzPts val="1100"/>
              <a:buNone/>
            </a:pPr>
            <a:r>
              <a:rPr lang="en" sz="1500">
                <a:solidFill>
                  <a:srgbClr val="282828"/>
                </a:solidFill>
                <a:latin typeface="Inter"/>
                <a:ea typeface="Inter"/>
                <a:cs typeface="Inter"/>
                <a:sym typeface="Inter"/>
              </a:rPr>
              <a:t>Info Hari Libur Besar dari tahun 2010-201</a:t>
            </a:r>
            <a:r>
              <a:rPr lang="en" sz="1500">
                <a:solidFill>
                  <a:srgbClr val="282828"/>
                </a:solidFill>
                <a:latin typeface="Inter"/>
                <a:ea typeface="Inter"/>
                <a:cs typeface="Inter"/>
                <a:sym typeface="Inter"/>
              </a:rPr>
              <a:t>2</a:t>
            </a:r>
            <a:r>
              <a:rPr lang="en" sz="1500">
                <a:solidFill>
                  <a:srgbClr val="282828"/>
                </a:solidFill>
                <a:latin typeface="Inter"/>
                <a:ea typeface="Inter"/>
                <a:cs typeface="Inter"/>
                <a:sym typeface="Inter"/>
              </a:rPr>
              <a:t>:</a:t>
            </a:r>
            <a:endParaRPr sz="1500">
              <a:solidFill>
                <a:srgbClr val="282828"/>
              </a:solidFill>
              <a:latin typeface="Inter"/>
              <a:ea typeface="Inter"/>
              <a:cs typeface="Inter"/>
              <a:sym typeface="Inter"/>
            </a:endParaRPr>
          </a:p>
          <a:p>
            <a:pPr indent="-323850" lvl="0" marL="457200" rtl="0" algn="l">
              <a:lnSpc>
                <a:spcPct val="115000"/>
              </a:lnSpc>
              <a:spcBef>
                <a:spcPts val="1000"/>
              </a:spcBef>
              <a:spcAft>
                <a:spcPts val="0"/>
              </a:spcAft>
              <a:buClr>
                <a:srgbClr val="282828"/>
              </a:buClr>
              <a:buSzPts val="1500"/>
              <a:buFont typeface="Inter"/>
              <a:buChar char="-"/>
            </a:pPr>
            <a:r>
              <a:rPr lang="en" sz="1500">
                <a:solidFill>
                  <a:srgbClr val="282828"/>
                </a:solidFill>
                <a:latin typeface="Inter"/>
                <a:ea typeface="Inter"/>
                <a:cs typeface="Inter"/>
                <a:sym typeface="Inter"/>
              </a:rPr>
              <a:t>Super Bowl: </a:t>
            </a:r>
            <a:r>
              <a:rPr lang="en" sz="1500">
                <a:solidFill>
                  <a:srgbClr val="A338EB"/>
                </a:solidFill>
                <a:latin typeface="Inter"/>
                <a:ea typeface="Inter"/>
                <a:cs typeface="Inter"/>
                <a:sym typeface="Inter"/>
              </a:rPr>
              <a:t>Seluruhnya terdapat dalam dataset</a:t>
            </a:r>
            <a:endParaRPr sz="1500">
              <a:solidFill>
                <a:srgbClr val="A338EB"/>
              </a:solidFill>
              <a:latin typeface="Inter"/>
              <a:ea typeface="Inter"/>
              <a:cs typeface="Inter"/>
              <a:sym typeface="Inter"/>
            </a:endParaRPr>
          </a:p>
          <a:p>
            <a:pPr indent="-323850" lvl="0" marL="457200" rtl="0" algn="l">
              <a:lnSpc>
                <a:spcPct val="115000"/>
              </a:lnSpc>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Labor Day: </a:t>
            </a:r>
            <a:r>
              <a:rPr lang="en" sz="1500">
                <a:solidFill>
                  <a:srgbClr val="A338EB"/>
                </a:solidFill>
                <a:latin typeface="Inter"/>
                <a:ea typeface="Inter"/>
                <a:cs typeface="Inter"/>
                <a:sym typeface="Inter"/>
              </a:rPr>
              <a:t>Seluruhnya terdapat dalam dataset</a:t>
            </a:r>
            <a:endParaRPr sz="1500">
              <a:solidFill>
                <a:srgbClr val="A338EB"/>
              </a:solidFill>
              <a:latin typeface="Inter"/>
              <a:ea typeface="Inter"/>
              <a:cs typeface="Inter"/>
              <a:sym typeface="Inter"/>
            </a:endParaRPr>
          </a:p>
          <a:p>
            <a:pPr indent="-323850" lvl="0" marL="457200" rtl="0" algn="l">
              <a:lnSpc>
                <a:spcPct val="115000"/>
              </a:lnSpc>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Thanksgiving: </a:t>
            </a:r>
            <a:r>
              <a:rPr b="1" lang="en" sz="1500">
                <a:solidFill>
                  <a:srgbClr val="A338EB"/>
                </a:solidFill>
                <a:latin typeface="Inter"/>
                <a:ea typeface="Inter"/>
                <a:cs typeface="Inter"/>
                <a:sym typeface="Inter"/>
              </a:rPr>
              <a:t>Tidak ada data tahun 2012*</a:t>
            </a:r>
            <a:endParaRPr b="1" sz="1500">
              <a:solidFill>
                <a:srgbClr val="A338EB"/>
              </a:solidFill>
              <a:latin typeface="Inter"/>
              <a:ea typeface="Inter"/>
              <a:cs typeface="Inter"/>
              <a:sym typeface="Inter"/>
            </a:endParaRPr>
          </a:p>
          <a:p>
            <a:pPr indent="-323850" lvl="0" marL="457200" rtl="0" algn="l">
              <a:lnSpc>
                <a:spcPct val="115000"/>
              </a:lnSpc>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Christmas: </a:t>
            </a:r>
            <a:r>
              <a:rPr b="1" lang="en" sz="1500">
                <a:solidFill>
                  <a:srgbClr val="A338EB"/>
                </a:solidFill>
                <a:latin typeface="Inter"/>
                <a:ea typeface="Inter"/>
                <a:cs typeface="Inter"/>
                <a:sym typeface="Inter"/>
              </a:rPr>
              <a:t>Tidak ada data tahun 2012*</a:t>
            </a:r>
            <a:endParaRPr b="1" sz="1500">
              <a:solidFill>
                <a:srgbClr val="A338EB"/>
              </a:solidFill>
              <a:latin typeface="Inter"/>
              <a:ea typeface="Inter"/>
              <a:cs typeface="Inter"/>
              <a:sym typeface="Inter"/>
            </a:endParaRPr>
          </a:p>
          <a:p>
            <a:pPr indent="0" lvl="0" marL="0" rtl="0" algn="l">
              <a:spcBef>
                <a:spcPts val="1000"/>
              </a:spcBef>
              <a:spcAft>
                <a:spcPts val="0"/>
              </a:spcAft>
              <a:buNone/>
            </a:pPr>
            <a:r>
              <a:rPr lang="en" sz="1500">
                <a:solidFill>
                  <a:srgbClr val="282828"/>
                </a:solidFill>
                <a:latin typeface="Inter"/>
                <a:ea typeface="Inter"/>
                <a:cs typeface="Inter"/>
                <a:sym typeface="Inter"/>
              </a:rPr>
              <a:t>Range data: </a:t>
            </a:r>
            <a:r>
              <a:rPr b="1" lang="en" sz="1500">
                <a:solidFill>
                  <a:srgbClr val="A338EB"/>
                </a:solidFill>
                <a:latin typeface="Inter"/>
                <a:ea typeface="Inter"/>
                <a:cs typeface="Inter"/>
                <a:sym typeface="Inter"/>
              </a:rPr>
              <a:t>5 Februari 2010 - 6 Oktober 2012</a:t>
            </a:r>
            <a:endParaRPr b="1" sz="1500">
              <a:solidFill>
                <a:srgbClr val="A338EB"/>
              </a:solidFill>
              <a:latin typeface="Inter"/>
              <a:ea typeface="Inter"/>
              <a:cs typeface="Inter"/>
              <a:sym typeface="Inter"/>
            </a:endParaRPr>
          </a:p>
          <a:p>
            <a:pPr indent="0" lvl="0" marL="0" rtl="0" algn="l">
              <a:lnSpc>
                <a:spcPct val="115000"/>
              </a:lnSpc>
              <a:spcBef>
                <a:spcPts val="1000"/>
              </a:spcBef>
              <a:spcAft>
                <a:spcPts val="0"/>
              </a:spcAft>
              <a:buNone/>
            </a:pPr>
            <a:r>
              <a:t/>
            </a:r>
            <a:endParaRPr b="1" sz="1500">
              <a:solidFill>
                <a:srgbClr val="A338EB"/>
              </a:solidFill>
              <a:latin typeface="Inter"/>
              <a:ea typeface="Inter"/>
              <a:cs typeface="Inter"/>
              <a:sym typeface="Inter"/>
            </a:endParaRPr>
          </a:p>
          <a:p>
            <a:pPr indent="0" lvl="0" marL="0" rtl="0" algn="l">
              <a:lnSpc>
                <a:spcPct val="115000"/>
              </a:lnSpc>
              <a:spcBef>
                <a:spcPts val="1000"/>
              </a:spcBef>
              <a:spcAft>
                <a:spcPts val="0"/>
              </a:spcAft>
              <a:buNone/>
            </a:pPr>
            <a:r>
              <a:t/>
            </a:r>
            <a:endParaRPr b="1" sz="1500">
              <a:solidFill>
                <a:srgbClr val="A338EB"/>
              </a:solidFill>
              <a:latin typeface="Inter"/>
              <a:ea typeface="Inter"/>
              <a:cs typeface="Inter"/>
              <a:sym typeface="Inter"/>
            </a:endParaRPr>
          </a:p>
          <a:p>
            <a:pPr indent="0" lvl="0" marL="0" rtl="0" algn="l">
              <a:spcBef>
                <a:spcPts val="1000"/>
              </a:spcBef>
              <a:spcAft>
                <a:spcPts val="0"/>
              </a:spcAft>
              <a:buNone/>
            </a:pPr>
            <a:r>
              <a:rPr lang="en" sz="1200">
                <a:solidFill>
                  <a:srgbClr val="282828"/>
                </a:solidFill>
                <a:latin typeface="Inter"/>
                <a:ea typeface="Inter"/>
                <a:cs typeface="Inter"/>
                <a:sym typeface="Inter"/>
              </a:rPr>
              <a:t>*akibat dari range data yang kurang lengkap. Hari libur besar tersebut berada di luar range data</a:t>
            </a:r>
            <a:endParaRPr b="1" sz="1200">
              <a:solidFill>
                <a:srgbClr val="A338EB"/>
              </a:solidFill>
              <a:latin typeface="Inter"/>
              <a:ea typeface="Inter"/>
              <a:cs typeface="Inter"/>
              <a:sym typeface="Inter"/>
            </a:endParaRPr>
          </a:p>
          <a:p>
            <a:pPr indent="0" lvl="0" marL="0" rtl="0" algn="l">
              <a:lnSpc>
                <a:spcPct val="115000"/>
              </a:lnSpc>
              <a:spcBef>
                <a:spcPts val="1000"/>
              </a:spcBef>
              <a:spcAft>
                <a:spcPts val="0"/>
              </a:spcAft>
              <a:buSzPts val="1800"/>
              <a:buNone/>
            </a:pPr>
            <a:r>
              <a:t/>
            </a:r>
            <a:endParaRPr sz="1500">
              <a:solidFill>
                <a:srgbClr val="282828"/>
              </a:solidFill>
              <a:latin typeface="Inter"/>
              <a:ea typeface="Inter"/>
              <a:cs typeface="Inter"/>
              <a:sym typeface="Inter"/>
            </a:endParaRPr>
          </a:p>
        </p:txBody>
      </p:sp>
      <p:sp>
        <p:nvSpPr>
          <p:cNvPr id="186" name="Google Shape;186;g13b1a76df8b_0_60"/>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187" name="Google Shape;187;g13b1a76df8b_0_60"/>
          <p:cNvGrpSpPr/>
          <p:nvPr/>
        </p:nvGrpSpPr>
        <p:grpSpPr>
          <a:xfrm>
            <a:off x="7503019" y="95797"/>
            <a:ext cx="1516771" cy="323122"/>
            <a:chOff x="400885" y="325214"/>
            <a:chExt cx="2298835" cy="489727"/>
          </a:xfrm>
        </p:grpSpPr>
        <p:pic>
          <p:nvPicPr>
            <p:cNvPr id="188" name="Google Shape;188;g13b1a76df8b_0_60"/>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189" name="Google Shape;189;g13b1a76df8b_0_60"/>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190" name="Google Shape;190;g13b1a76df8b_0_60"/>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191" name="Google Shape;191;g13b1a76df8b_0_60"/>
            <p:cNvPicPr preferRelativeResize="0"/>
            <p:nvPr/>
          </p:nvPicPr>
          <p:blipFill rotWithShape="1">
            <a:blip r:embed="rId4">
              <a:alphaModFix/>
            </a:blip>
            <a:srcRect b="0" l="9895" r="8731" t="0"/>
            <a:stretch/>
          </p:blipFill>
          <p:spPr>
            <a:xfrm>
              <a:off x="400885" y="325214"/>
              <a:ext cx="1033078" cy="489727"/>
            </a:xfrm>
            <a:prstGeom prst="rect">
              <a:avLst/>
            </a:prstGeom>
            <a:noFill/>
            <a:ln>
              <a:noFill/>
            </a:ln>
          </p:spPr>
        </p:pic>
      </p:grpSp>
      <p:sp>
        <p:nvSpPr>
          <p:cNvPr id="192" name="Google Shape;192;g13b1a76df8b_0_60"/>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Data Cleansing</a:t>
            </a:r>
            <a:endParaRPr sz="2820">
              <a:solidFill>
                <a:srgbClr val="A338EB"/>
              </a:solidFill>
              <a:latin typeface="Maven Pro SemiBold"/>
              <a:ea typeface="Maven Pro SemiBold"/>
              <a:cs typeface="Maven Pro SemiBold"/>
              <a:sym typeface="Maven Pro SemiBold"/>
            </a:endParaRPr>
          </a:p>
        </p:txBody>
      </p:sp>
      <p:sp>
        <p:nvSpPr>
          <p:cNvPr id="193" name="Google Shape;193;g13b1a76df8b_0_60"/>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EDA and Visualization</a:t>
            </a:r>
            <a:endParaRPr b="1" i="0" sz="1000" u="none" cap="none" strike="noStrike">
              <a:solidFill>
                <a:srgbClr val="601F99"/>
              </a:solidFill>
              <a:latin typeface="Inter"/>
              <a:ea typeface="Inter"/>
              <a:cs typeface="Inter"/>
              <a:sym typeface="Inter"/>
            </a:endParaRPr>
          </a:p>
        </p:txBody>
      </p:sp>
      <p:sp>
        <p:nvSpPr>
          <p:cNvPr id="194" name="Google Shape;194;g13b1a76df8b_0_60"/>
          <p:cNvSpPr txBox="1"/>
          <p:nvPr/>
        </p:nvSpPr>
        <p:spPr>
          <a:xfrm>
            <a:off x="5701750" y="2259800"/>
            <a:ext cx="30000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en" sz="1000">
                <a:solidFill>
                  <a:srgbClr val="282828"/>
                </a:solidFill>
                <a:latin typeface="Inter"/>
                <a:ea typeface="Inter"/>
                <a:cs typeface="Inter"/>
                <a:sym typeface="Inter"/>
              </a:rPr>
              <a:t>Harusnya ada di bulan November 2012</a:t>
            </a:r>
            <a:endParaRPr sz="1000"/>
          </a:p>
        </p:txBody>
      </p:sp>
      <p:sp>
        <p:nvSpPr>
          <p:cNvPr id="195" name="Google Shape;195;g13b1a76df8b_0_60"/>
          <p:cNvSpPr txBox="1"/>
          <p:nvPr/>
        </p:nvSpPr>
        <p:spPr>
          <a:xfrm>
            <a:off x="5701750" y="2977400"/>
            <a:ext cx="30000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en" sz="1000">
                <a:solidFill>
                  <a:srgbClr val="282828"/>
                </a:solidFill>
                <a:latin typeface="Inter"/>
                <a:ea typeface="Inter"/>
                <a:cs typeface="Inter"/>
                <a:sym typeface="Inter"/>
              </a:rPr>
              <a:t>Harusnya ada di bulan Desember 2012</a:t>
            </a:r>
            <a:endParaRPr sz="1000"/>
          </a:p>
        </p:txBody>
      </p:sp>
      <p:sp>
        <p:nvSpPr>
          <p:cNvPr id="196" name="Google Shape;196;g13b1a76df8b_0_60"/>
          <p:cNvSpPr/>
          <p:nvPr/>
        </p:nvSpPr>
        <p:spPr>
          <a:xfrm>
            <a:off x="4762850" y="2427117"/>
            <a:ext cx="985775" cy="281150"/>
          </a:xfrm>
          <a:custGeom>
            <a:rect b="b" l="l" r="r" t="t"/>
            <a:pathLst>
              <a:path extrusionOk="0" h="11246" w="39431">
                <a:moveTo>
                  <a:pt x="0" y="10665"/>
                </a:moveTo>
                <a:cubicBezTo>
                  <a:pt x="4166" y="10665"/>
                  <a:pt x="8766" y="12138"/>
                  <a:pt x="12493" y="10275"/>
                </a:cubicBezTo>
                <a:cubicBezTo>
                  <a:pt x="16404" y="8320"/>
                  <a:pt x="19284" y="4716"/>
                  <a:pt x="23034" y="2467"/>
                </a:cubicBezTo>
                <a:cubicBezTo>
                  <a:pt x="27769" y="-373"/>
                  <a:pt x="33910" y="124"/>
                  <a:pt x="39431" y="124"/>
                </a:cubicBezTo>
              </a:path>
            </a:pathLst>
          </a:custGeom>
          <a:noFill/>
          <a:ln cap="flat" cmpd="sng" w="19050">
            <a:solidFill>
              <a:srgbClr val="A338EB"/>
            </a:solidFill>
            <a:prstDash val="solid"/>
            <a:round/>
            <a:headEnd len="med" w="med" type="none"/>
            <a:tailEnd len="med" w="med" type="none"/>
          </a:ln>
        </p:spPr>
      </p:sp>
      <p:sp>
        <p:nvSpPr>
          <p:cNvPr id="197" name="Google Shape;197;g13b1a76df8b_0_60"/>
          <p:cNvSpPr/>
          <p:nvPr/>
        </p:nvSpPr>
        <p:spPr>
          <a:xfrm>
            <a:off x="4503225" y="2909278"/>
            <a:ext cx="1245397" cy="281155"/>
          </a:xfrm>
          <a:custGeom>
            <a:rect b="b" l="l" r="r" t="t"/>
            <a:pathLst>
              <a:path extrusionOk="0" h="8067" w="46293">
                <a:moveTo>
                  <a:pt x="0" y="554"/>
                </a:moveTo>
                <a:cubicBezTo>
                  <a:pt x="5824" y="554"/>
                  <a:pt x="12572" y="-1302"/>
                  <a:pt x="17417" y="1929"/>
                </a:cubicBezTo>
                <a:cubicBezTo>
                  <a:pt x="20207" y="3790"/>
                  <a:pt x="22871" y="6156"/>
                  <a:pt x="26125" y="6971"/>
                </a:cubicBezTo>
                <a:cubicBezTo>
                  <a:pt x="32653" y="8606"/>
                  <a:pt x="39563" y="7887"/>
                  <a:pt x="46293" y="7887"/>
                </a:cubicBezTo>
              </a:path>
            </a:pathLst>
          </a:custGeom>
          <a:noFill/>
          <a:ln cap="flat" cmpd="sng" w="19050">
            <a:solidFill>
              <a:srgbClr val="A338EB"/>
            </a:solidFill>
            <a:prstDash val="solid"/>
            <a:round/>
            <a:headEnd len="med" w="med" type="none"/>
            <a:tailEnd len="med" w="med" type="none"/>
          </a:ln>
        </p:spPr>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1203fd2d432_0_67"/>
          <p:cNvSpPr txBox="1"/>
          <p:nvPr>
            <p:ph idx="1" type="body"/>
          </p:nvPr>
        </p:nvSpPr>
        <p:spPr>
          <a:xfrm>
            <a:off x="976350" y="1556750"/>
            <a:ext cx="7191300" cy="2924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000"/>
              </a:spcBef>
              <a:spcAft>
                <a:spcPts val="0"/>
              </a:spcAft>
              <a:buSzPts val="1800"/>
              <a:buNone/>
            </a:pPr>
            <a:r>
              <a:rPr lang="en" sz="1500">
                <a:solidFill>
                  <a:srgbClr val="282828"/>
                </a:solidFill>
                <a:latin typeface="Inter"/>
                <a:ea typeface="Inter"/>
                <a:cs typeface="Inter"/>
                <a:sym typeface="Inter"/>
              </a:rPr>
              <a:t>Outliers: Kolom Temperature = </a:t>
            </a:r>
            <a:r>
              <a:rPr b="1" lang="en" sz="1500">
                <a:solidFill>
                  <a:srgbClr val="A338EB"/>
                </a:solidFill>
                <a:latin typeface="Inter"/>
                <a:ea typeface="Inter"/>
                <a:cs typeface="Inter"/>
                <a:sym typeface="Inter"/>
              </a:rPr>
              <a:t>3</a:t>
            </a:r>
            <a:r>
              <a:rPr lang="en" sz="1500">
                <a:solidFill>
                  <a:srgbClr val="282828"/>
                </a:solidFill>
                <a:latin typeface="Inter"/>
                <a:ea typeface="Inter"/>
                <a:cs typeface="Inter"/>
                <a:sym typeface="Inter"/>
              </a:rPr>
              <a:t> data</a:t>
            </a:r>
            <a:endParaRPr sz="1500">
              <a:solidFill>
                <a:srgbClr val="282828"/>
              </a:solidFill>
              <a:latin typeface="Inter"/>
              <a:ea typeface="Inter"/>
              <a:cs typeface="Inter"/>
              <a:sym typeface="Inter"/>
            </a:endParaRPr>
          </a:p>
        </p:txBody>
      </p:sp>
      <p:sp>
        <p:nvSpPr>
          <p:cNvPr id="203" name="Google Shape;203;g1203fd2d432_0_67"/>
          <p:cNvSpPr txBox="1"/>
          <p:nvPr/>
        </p:nvSpPr>
        <p:spPr>
          <a:xfrm>
            <a:off x="0" y="48204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204" name="Google Shape;204;g1203fd2d432_0_67"/>
          <p:cNvGrpSpPr/>
          <p:nvPr/>
        </p:nvGrpSpPr>
        <p:grpSpPr>
          <a:xfrm>
            <a:off x="7503019" y="95797"/>
            <a:ext cx="1516771" cy="323122"/>
            <a:chOff x="400885" y="325214"/>
            <a:chExt cx="2298835" cy="489727"/>
          </a:xfrm>
        </p:grpSpPr>
        <p:pic>
          <p:nvPicPr>
            <p:cNvPr id="205" name="Google Shape;205;g1203fd2d432_0_67"/>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206" name="Google Shape;206;g1203fd2d432_0_67"/>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207" name="Google Shape;207;g1203fd2d432_0_67"/>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208" name="Google Shape;208;g1203fd2d432_0_67"/>
            <p:cNvPicPr preferRelativeResize="0"/>
            <p:nvPr/>
          </p:nvPicPr>
          <p:blipFill rotWithShape="1">
            <a:blip r:embed="rId4">
              <a:alphaModFix/>
            </a:blip>
            <a:srcRect b="0" l="9895" r="8731" t="0"/>
            <a:stretch/>
          </p:blipFill>
          <p:spPr>
            <a:xfrm>
              <a:off x="400885" y="325214"/>
              <a:ext cx="1033078" cy="489727"/>
            </a:xfrm>
            <a:prstGeom prst="rect">
              <a:avLst/>
            </a:prstGeom>
            <a:noFill/>
            <a:ln>
              <a:noFill/>
            </a:ln>
          </p:spPr>
        </p:pic>
      </p:grpSp>
      <p:sp>
        <p:nvSpPr>
          <p:cNvPr id="209" name="Google Shape;209;g1203fd2d432_0_67"/>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Data Cleansing</a:t>
            </a:r>
            <a:endParaRPr sz="2820">
              <a:solidFill>
                <a:srgbClr val="A338EB"/>
              </a:solidFill>
              <a:latin typeface="Maven Pro SemiBold"/>
              <a:ea typeface="Maven Pro SemiBold"/>
              <a:cs typeface="Maven Pro SemiBold"/>
              <a:sym typeface="Maven Pro SemiBold"/>
            </a:endParaRPr>
          </a:p>
        </p:txBody>
      </p:sp>
      <p:sp>
        <p:nvSpPr>
          <p:cNvPr id="210" name="Google Shape;210;g1203fd2d432_0_67"/>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EDA and Visualization</a:t>
            </a:r>
            <a:endParaRPr b="1" i="0" sz="1000" u="none" cap="none" strike="noStrike">
              <a:solidFill>
                <a:srgbClr val="601F99"/>
              </a:solidFill>
              <a:latin typeface="Inter"/>
              <a:ea typeface="Inter"/>
              <a:cs typeface="Inter"/>
              <a:sym typeface="Inter"/>
            </a:endParaRPr>
          </a:p>
        </p:txBody>
      </p:sp>
      <p:pic>
        <p:nvPicPr>
          <p:cNvPr id="211" name="Google Shape;211;g1203fd2d432_0_67"/>
          <p:cNvPicPr preferRelativeResize="0"/>
          <p:nvPr/>
        </p:nvPicPr>
        <p:blipFill rotWithShape="1">
          <a:blip r:embed="rId5">
            <a:alphaModFix/>
          </a:blip>
          <a:srcRect b="67568" l="0" r="0" t="10137"/>
          <a:stretch/>
        </p:blipFill>
        <p:spPr>
          <a:xfrm>
            <a:off x="392475" y="2174575"/>
            <a:ext cx="8359049" cy="1593865"/>
          </a:xfrm>
          <a:prstGeom prst="rect">
            <a:avLst/>
          </a:prstGeom>
          <a:noFill/>
          <a:ln>
            <a:noFill/>
          </a:ln>
        </p:spPr>
      </p:pic>
      <p:sp>
        <p:nvSpPr>
          <p:cNvPr id="212" name="Google Shape;212;g1203fd2d432_0_67"/>
          <p:cNvSpPr/>
          <p:nvPr/>
        </p:nvSpPr>
        <p:spPr>
          <a:xfrm>
            <a:off x="114299" y="2956350"/>
            <a:ext cx="742739" cy="1158479"/>
          </a:xfrm>
          <a:custGeom>
            <a:rect b="b" l="l" r="r" t="t"/>
            <a:pathLst>
              <a:path extrusionOk="0" h="54084" w="34675">
                <a:moveTo>
                  <a:pt x="25508" y="0"/>
                </a:moveTo>
                <a:cubicBezTo>
                  <a:pt x="12210" y="2215"/>
                  <a:pt x="-1920" y="18328"/>
                  <a:pt x="299" y="31625"/>
                </a:cubicBezTo>
                <a:cubicBezTo>
                  <a:pt x="2552" y="45126"/>
                  <a:pt x="21689" y="49758"/>
                  <a:pt x="34675" y="54084"/>
                </a:cubicBezTo>
              </a:path>
            </a:pathLst>
          </a:custGeom>
          <a:noFill/>
          <a:ln cap="flat" cmpd="sng" w="9525">
            <a:solidFill>
              <a:srgbClr val="A338EB"/>
            </a:solidFill>
            <a:prstDash val="solid"/>
            <a:round/>
            <a:headEnd len="med" w="med" type="none"/>
            <a:tailEnd len="med" w="med" type="none"/>
          </a:ln>
        </p:spPr>
      </p:sp>
      <p:sp>
        <p:nvSpPr>
          <p:cNvPr id="213" name="Google Shape;213;g1203fd2d432_0_67"/>
          <p:cNvSpPr txBox="1"/>
          <p:nvPr>
            <p:ph idx="1" type="body"/>
          </p:nvPr>
        </p:nvSpPr>
        <p:spPr>
          <a:xfrm>
            <a:off x="818250" y="3958800"/>
            <a:ext cx="7973700" cy="57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SzPts val="1800"/>
              <a:buNone/>
            </a:pPr>
            <a:r>
              <a:rPr b="1" lang="en" sz="1200">
                <a:solidFill>
                  <a:srgbClr val="A338EB"/>
                </a:solidFill>
                <a:latin typeface="Inter"/>
                <a:ea typeface="Inter"/>
                <a:cs typeface="Inter"/>
                <a:sym typeface="Inter"/>
              </a:rPr>
              <a:t>Wajar.</a:t>
            </a:r>
            <a:r>
              <a:rPr lang="en" sz="1200">
                <a:solidFill>
                  <a:srgbClr val="282828"/>
                </a:solidFill>
                <a:latin typeface="Inter"/>
                <a:ea typeface="Inter"/>
                <a:cs typeface="Inter"/>
                <a:sym typeface="Inter"/>
              </a:rPr>
              <a:t> Outliers ada di suhu terendah dan berada di Bulan Januari dan Februari.</a:t>
            </a:r>
            <a:br>
              <a:rPr lang="en" sz="1200">
                <a:solidFill>
                  <a:srgbClr val="282828"/>
                </a:solidFill>
                <a:latin typeface="Inter"/>
                <a:ea typeface="Inter"/>
                <a:cs typeface="Inter"/>
                <a:sym typeface="Inter"/>
              </a:rPr>
            </a:br>
            <a:r>
              <a:rPr lang="en" sz="900">
                <a:solidFill>
                  <a:srgbClr val="282828"/>
                </a:solidFill>
                <a:latin typeface="Inter"/>
                <a:ea typeface="Inter"/>
                <a:cs typeface="Inter"/>
                <a:sym typeface="Inter"/>
              </a:rPr>
              <a:t>Asumsi: Data temperatur pada hari itu diambil ketika musim dingin</a:t>
            </a:r>
            <a:br>
              <a:rPr lang="en" sz="900">
                <a:solidFill>
                  <a:srgbClr val="282828"/>
                </a:solidFill>
                <a:latin typeface="Inter"/>
                <a:ea typeface="Inter"/>
                <a:cs typeface="Inter"/>
                <a:sym typeface="Inter"/>
              </a:rPr>
            </a:br>
            <a:r>
              <a:rPr lang="en" sz="900">
                <a:solidFill>
                  <a:srgbClr val="282828"/>
                </a:solidFill>
                <a:latin typeface="Inter"/>
                <a:ea typeface="Inter"/>
                <a:cs typeface="Inter"/>
                <a:sym typeface="Inter"/>
              </a:rPr>
              <a:t>Data Pendukung: Pada tahun 2011, musim dingin dimulai dari awal Desember 2010 dan berakhir di akhir Februari 2011</a:t>
            </a:r>
            <a:endParaRPr sz="900">
              <a:solidFill>
                <a:srgbClr val="282828"/>
              </a:solidFill>
              <a:latin typeface="Inter"/>
              <a:ea typeface="Inter"/>
              <a:cs typeface="Inter"/>
              <a:sym typeface="Inte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1203fd2d432_0_81"/>
          <p:cNvSpPr txBox="1"/>
          <p:nvPr>
            <p:ph idx="1" type="body"/>
          </p:nvPr>
        </p:nvSpPr>
        <p:spPr>
          <a:xfrm>
            <a:off x="976350" y="1556750"/>
            <a:ext cx="7191300" cy="2924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000"/>
              </a:spcBef>
              <a:spcAft>
                <a:spcPts val="0"/>
              </a:spcAft>
              <a:buSzPts val="1800"/>
              <a:buNone/>
            </a:pPr>
            <a:r>
              <a:rPr lang="en" sz="1500">
                <a:solidFill>
                  <a:srgbClr val="282828"/>
                </a:solidFill>
                <a:latin typeface="Inter"/>
                <a:ea typeface="Inter"/>
                <a:cs typeface="Inter"/>
                <a:sym typeface="Inter"/>
              </a:rPr>
              <a:t>Outliers: Kolom Unemployment = </a:t>
            </a:r>
            <a:r>
              <a:rPr b="1" lang="en" sz="1500">
                <a:solidFill>
                  <a:srgbClr val="A338EB"/>
                </a:solidFill>
                <a:latin typeface="Inter"/>
                <a:ea typeface="Inter"/>
                <a:cs typeface="Inter"/>
                <a:sym typeface="Inter"/>
              </a:rPr>
              <a:t>481</a:t>
            </a:r>
            <a:r>
              <a:rPr lang="en" sz="1500">
                <a:solidFill>
                  <a:srgbClr val="282828"/>
                </a:solidFill>
                <a:latin typeface="Inter"/>
                <a:ea typeface="Inter"/>
                <a:cs typeface="Inter"/>
                <a:sym typeface="Inter"/>
              </a:rPr>
              <a:t> data</a:t>
            </a:r>
            <a:endParaRPr sz="1500">
              <a:solidFill>
                <a:srgbClr val="282828"/>
              </a:solidFill>
              <a:latin typeface="Inter"/>
              <a:ea typeface="Inter"/>
              <a:cs typeface="Inter"/>
              <a:sym typeface="Inter"/>
            </a:endParaRPr>
          </a:p>
        </p:txBody>
      </p:sp>
      <p:sp>
        <p:nvSpPr>
          <p:cNvPr id="219" name="Google Shape;219;g1203fd2d432_0_81"/>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220" name="Google Shape;220;g1203fd2d432_0_81"/>
          <p:cNvGrpSpPr/>
          <p:nvPr/>
        </p:nvGrpSpPr>
        <p:grpSpPr>
          <a:xfrm>
            <a:off x="7503019" y="95797"/>
            <a:ext cx="1516771" cy="323122"/>
            <a:chOff x="400885" y="325214"/>
            <a:chExt cx="2298835" cy="489727"/>
          </a:xfrm>
        </p:grpSpPr>
        <p:pic>
          <p:nvPicPr>
            <p:cNvPr id="221" name="Google Shape;221;g1203fd2d432_0_81"/>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222" name="Google Shape;222;g1203fd2d432_0_81"/>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223" name="Google Shape;223;g1203fd2d432_0_81"/>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224" name="Google Shape;224;g1203fd2d432_0_81"/>
            <p:cNvPicPr preferRelativeResize="0"/>
            <p:nvPr/>
          </p:nvPicPr>
          <p:blipFill rotWithShape="1">
            <a:blip r:embed="rId4">
              <a:alphaModFix/>
            </a:blip>
            <a:srcRect b="0" l="9895" r="8731" t="0"/>
            <a:stretch/>
          </p:blipFill>
          <p:spPr>
            <a:xfrm>
              <a:off x="400885" y="325214"/>
              <a:ext cx="1033078" cy="489727"/>
            </a:xfrm>
            <a:prstGeom prst="rect">
              <a:avLst/>
            </a:prstGeom>
            <a:noFill/>
            <a:ln>
              <a:noFill/>
            </a:ln>
          </p:spPr>
        </p:pic>
      </p:grpSp>
      <p:sp>
        <p:nvSpPr>
          <p:cNvPr id="225" name="Google Shape;225;g1203fd2d432_0_81"/>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Data Cleansing</a:t>
            </a:r>
            <a:endParaRPr sz="2820">
              <a:solidFill>
                <a:srgbClr val="A338EB"/>
              </a:solidFill>
              <a:latin typeface="Maven Pro SemiBold"/>
              <a:ea typeface="Maven Pro SemiBold"/>
              <a:cs typeface="Maven Pro SemiBold"/>
              <a:sym typeface="Maven Pro SemiBold"/>
            </a:endParaRPr>
          </a:p>
        </p:txBody>
      </p:sp>
      <p:sp>
        <p:nvSpPr>
          <p:cNvPr id="226" name="Google Shape;226;g1203fd2d432_0_81"/>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EDA and Visualization</a:t>
            </a:r>
            <a:endParaRPr b="1" i="0" sz="1000" u="none" cap="none" strike="noStrike">
              <a:solidFill>
                <a:srgbClr val="601F99"/>
              </a:solidFill>
              <a:latin typeface="Inter"/>
              <a:ea typeface="Inter"/>
              <a:cs typeface="Inter"/>
              <a:sym typeface="Inter"/>
            </a:endParaRPr>
          </a:p>
        </p:txBody>
      </p:sp>
      <p:pic>
        <p:nvPicPr>
          <p:cNvPr id="227" name="Google Shape;227;g1203fd2d432_0_81"/>
          <p:cNvPicPr preferRelativeResize="0"/>
          <p:nvPr/>
        </p:nvPicPr>
        <p:blipFill rotWithShape="1">
          <a:blip r:embed="rId5">
            <a:alphaModFix/>
          </a:blip>
          <a:srcRect b="0" l="0" r="0" t="78147"/>
          <a:stretch/>
        </p:blipFill>
        <p:spPr>
          <a:xfrm>
            <a:off x="392475" y="2174576"/>
            <a:ext cx="8359049" cy="1562250"/>
          </a:xfrm>
          <a:prstGeom prst="rect">
            <a:avLst/>
          </a:prstGeom>
          <a:noFill/>
          <a:ln>
            <a:noFill/>
          </a:ln>
        </p:spPr>
      </p:pic>
      <p:sp>
        <p:nvSpPr>
          <p:cNvPr id="228" name="Google Shape;228;g1203fd2d432_0_81"/>
          <p:cNvSpPr/>
          <p:nvPr/>
        </p:nvSpPr>
        <p:spPr>
          <a:xfrm>
            <a:off x="76190" y="2899050"/>
            <a:ext cx="866875" cy="1352100"/>
          </a:xfrm>
          <a:custGeom>
            <a:rect b="b" l="l" r="r" t="t"/>
            <a:pathLst>
              <a:path extrusionOk="0" h="54084" w="34675">
                <a:moveTo>
                  <a:pt x="25508" y="0"/>
                </a:moveTo>
                <a:cubicBezTo>
                  <a:pt x="12210" y="2215"/>
                  <a:pt x="-1920" y="18328"/>
                  <a:pt x="299" y="31625"/>
                </a:cubicBezTo>
                <a:cubicBezTo>
                  <a:pt x="2552" y="45126"/>
                  <a:pt x="21689" y="49758"/>
                  <a:pt x="34675" y="54084"/>
                </a:cubicBezTo>
              </a:path>
            </a:pathLst>
          </a:custGeom>
          <a:noFill/>
          <a:ln cap="flat" cmpd="sng" w="9525">
            <a:solidFill>
              <a:srgbClr val="A338EB"/>
            </a:solidFill>
            <a:prstDash val="solid"/>
            <a:round/>
            <a:headEnd len="med" w="med" type="none"/>
            <a:tailEnd len="med" w="med" type="none"/>
          </a:ln>
        </p:spPr>
      </p:sp>
      <p:sp>
        <p:nvSpPr>
          <p:cNvPr id="229" name="Google Shape;229;g1203fd2d432_0_81"/>
          <p:cNvSpPr txBox="1"/>
          <p:nvPr>
            <p:ph idx="1" type="body"/>
          </p:nvPr>
        </p:nvSpPr>
        <p:spPr>
          <a:xfrm>
            <a:off x="956250" y="4114800"/>
            <a:ext cx="7191300" cy="57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SzPts val="1800"/>
              <a:buNone/>
            </a:pPr>
            <a:r>
              <a:rPr lang="en" sz="1200">
                <a:solidFill>
                  <a:srgbClr val="282828"/>
                </a:solidFill>
                <a:latin typeface="Inter"/>
                <a:ea typeface="Inter"/>
                <a:cs typeface="Inter"/>
                <a:sym typeface="Inter"/>
              </a:rPr>
              <a:t>Unemployment </a:t>
            </a:r>
            <a:r>
              <a:rPr b="1" lang="en" sz="1200">
                <a:solidFill>
                  <a:srgbClr val="A338EB"/>
                </a:solidFill>
                <a:latin typeface="Inter"/>
                <a:ea typeface="Inter"/>
                <a:cs typeface="Inter"/>
                <a:sym typeface="Inter"/>
              </a:rPr>
              <a:t>rendah</a:t>
            </a:r>
            <a:r>
              <a:rPr lang="en" sz="1200">
                <a:solidFill>
                  <a:srgbClr val="282828"/>
                </a:solidFill>
                <a:latin typeface="Inter"/>
                <a:ea typeface="Inter"/>
                <a:cs typeface="Inter"/>
                <a:sym typeface="Inter"/>
              </a:rPr>
              <a:t> terdapat pada tahun </a:t>
            </a:r>
            <a:r>
              <a:rPr b="1" lang="en" sz="1200">
                <a:solidFill>
                  <a:srgbClr val="A338EB"/>
                </a:solidFill>
                <a:latin typeface="Inter"/>
                <a:ea typeface="Inter"/>
                <a:cs typeface="Inter"/>
                <a:sym typeface="Inter"/>
              </a:rPr>
              <a:t>2012</a:t>
            </a:r>
            <a:r>
              <a:rPr lang="en" sz="1200">
                <a:solidFill>
                  <a:srgbClr val="282828"/>
                </a:solidFill>
                <a:latin typeface="Inter"/>
                <a:ea typeface="Inter"/>
                <a:cs typeface="Inter"/>
                <a:sym typeface="Inter"/>
              </a:rPr>
              <a:t>. Sementara itu, Unemployment </a:t>
            </a:r>
            <a:r>
              <a:rPr b="1" lang="en" sz="1200">
                <a:solidFill>
                  <a:srgbClr val="A338EB"/>
                </a:solidFill>
                <a:latin typeface="Inter"/>
                <a:ea typeface="Inter"/>
                <a:cs typeface="Inter"/>
                <a:sym typeface="Inter"/>
              </a:rPr>
              <a:t>tinggi</a:t>
            </a:r>
            <a:r>
              <a:rPr lang="en" sz="1200">
                <a:solidFill>
                  <a:srgbClr val="282828"/>
                </a:solidFill>
                <a:latin typeface="Inter"/>
                <a:ea typeface="Inter"/>
                <a:cs typeface="Inter"/>
                <a:sym typeface="Inter"/>
              </a:rPr>
              <a:t> terdapat pada </a:t>
            </a:r>
            <a:r>
              <a:rPr b="1" lang="en" sz="1200">
                <a:solidFill>
                  <a:srgbClr val="A338EB"/>
                </a:solidFill>
                <a:latin typeface="Inter"/>
                <a:ea typeface="Inter"/>
                <a:cs typeface="Inter"/>
                <a:sym typeface="Inter"/>
              </a:rPr>
              <a:t>semua tahun</a:t>
            </a:r>
            <a:r>
              <a:rPr lang="en" sz="1200">
                <a:solidFill>
                  <a:srgbClr val="282828"/>
                </a:solidFill>
                <a:latin typeface="Inter"/>
                <a:ea typeface="Inter"/>
                <a:cs typeface="Inter"/>
                <a:sym typeface="Inter"/>
              </a:rPr>
              <a:t>. Sehingga, </a:t>
            </a:r>
            <a:r>
              <a:rPr b="1" lang="en" sz="1200">
                <a:solidFill>
                  <a:srgbClr val="A338EB"/>
                </a:solidFill>
                <a:latin typeface="Inter"/>
                <a:ea typeface="Inter"/>
                <a:cs typeface="Inter"/>
                <a:sym typeface="Inter"/>
              </a:rPr>
              <a:t>perlu dilakukan handling outlier lebih jauh</a:t>
            </a:r>
            <a:endParaRPr b="1" sz="1200">
              <a:solidFill>
                <a:srgbClr val="A338EB"/>
              </a:solidFill>
              <a:latin typeface="Inter"/>
              <a:ea typeface="Inter"/>
              <a:cs typeface="Inter"/>
              <a:sym typeface="Inter"/>
            </a:endParaRPr>
          </a:p>
        </p:txBody>
      </p:sp>
      <p:sp>
        <p:nvSpPr>
          <p:cNvPr id="230" name="Google Shape;230;g1203fd2d432_0_81"/>
          <p:cNvSpPr/>
          <p:nvPr/>
        </p:nvSpPr>
        <p:spPr>
          <a:xfrm>
            <a:off x="4053475" y="2963475"/>
            <a:ext cx="2214116" cy="1192196"/>
          </a:xfrm>
          <a:custGeom>
            <a:rect b="b" l="l" r="r" t="t"/>
            <a:pathLst>
              <a:path extrusionOk="0" h="45417" w="84476">
                <a:moveTo>
                  <a:pt x="0" y="0"/>
                </a:moveTo>
                <a:cubicBezTo>
                  <a:pt x="0" y="10902"/>
                  <a:pt x="3956" y="25474"/>
                  <a:pt x="14079" y="29521"/>
                </a:cubicBezTo>
                <a:cubicBezTo>
                  <a:pt x="30556" y="36109"/>
                  <a:pt x="49715" y="29784"/>
                  <a:pt x="67218" y="32700"/>
                </a:cubicBezTo>
                <a:cubicBezTo>
                  <a:pt x="74267" y="33874"/>
                  <a:pt x="79423" y="40364"/>
                  <a:pt x="84476" y="45417"/>
                </a:cubicBezTo>
              </a:path>
            </a:pathLst>
          </a:custGeom>
          <a:noFill/>
          <a:ln cap="flat" cmpd="sng" w="9525">
            <a:solidFill>
              <a:srgbClr val="A338EB"/>
            </a:solidFill>
            <a:prstDash val="solid"/>
            <a:round/>
            <a:headEnd len="med" w="med" type="none"/>
            <a:tailEnd len="med" w="med" type="none"/>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g13b1a76df8b_0_93"/>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236" name="Google Shape;236;g13b1a76df8b_0_93"/>
          <p:cNvGrpSpPr/>
          <p:nvPr/>
        </p:nvGrpSpPr>
        <p:grpSpPr>
          <a:xfrm>
            <a:off x="7503019" y="95797"/>
            <a:ext cx="1516771" cy="323122"/>
            <a:chOff x="400885" y="325214"/>
            <a:chExt cx="2298835" cy="489727"/>
          </a:xfrm>
        </p:grpSpPr>
        <p:pic>
          <p:nvPicPr>
            <p:cNvPr id="237" name="Google Shape;237;g13b1a76df8b_0_93"/>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238" name="Google Shape;238;g13b1a76df8b_0_93"/>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239" name="Google Shape;239;g13b1a76df8b_0_93"/>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240" name="Google Shape;240;g13b1a76df8b_0_93"/>
            <p:cNvPicPr preferRelativeResize="0"/>
            <p:nvPr/>
          </p:nvPicPr>
          <p:blipFill rotWithShape="1">
            <a:blip r:embed="rId4">
              <a:alphaModFix/>
            </a:blip>
            <a:srcRect b="0" l="9895" r="8731" t="0"/>
            <a:stretch/>
          </p:blipFill>
          <p:spPr>
            <a:xfrm>
              <a:off x="400885" y="325214"/>
              <a:ext cx="1033078" cy="489727"/>
            </a:xfrm>
            <a:prstGeom prst="rect">
              <a:avLst/>
            </a:prstGeom>
            <a:noFill/>
            <a:ln>
              <a:noFill/>
            </a:ln>
          </p:spPr>
        </p:pic>
      </p:grpSp>
      <p:sp>
        <p:nvSpPr>
          <p:cNvPr id="241" name="Google Shape;241;g13b1a76df8b_0_93"/>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Handling Outliers</a:t>
            </a:r>
            <a:endParaRPr sz="2820">
              <a:solidFill>
                <a:srgbClr val="A338EB"/>
              </a:solidFill>
              <a:latin typeface="Maven Pro SemiBold"/>
              <a:ea typeface="Maven Pro SemiBold"/>
              <a:cs typeface="Maven Pro SemiBold"/>
              <a:sym typeface="Maven Pro SemiBold"/>
            </a:endParaRPr>
          </a:p>
        </p:txBody>
      </p:sp>
      <p:sp>
        <p:nvSpPr>
          <p:cNvPr id="242" name="Google Shape;242;g13b1a76df8b_0_93"/>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Modelling</a:t>
            </a:r>
            <a:endParaRPr b="1" i="0" sz="1000" u="none" cap="none" strike="noStrike">
              <a:solidFill>
                <a:srgbClr val="601F99"/>
              </a:solidFill>
              <a:latin typeface="Inter"/>
              <a:ea typeface="Inter"/>
              <a:cs typeface="Inter"/>
              <a:sym typeface="Inter"/>
            </a:endParaRPr>
          </a:p>
        </p:txBody>
      </p:sp>
      <p:sp>
        <p:nvSpPr>
          <p:cNvPr id="243" name="Google Shape;243;g13b1a76df8b_0_93"/>
          <p:cNvSpPr txBox="1"/>
          <p:nvPr>
            <p:ph idx="1" type="body"/>
          </p:nvPr>
        </p:nvSpPr>
        <p:spPr>
          <a:xfrm>
            <a:off x="976350" y="1297988"/>
            <a:ext cx="7191300" cy="396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000"/>
              </a:spcAft>
              <a:buClr>
                <a:schemeClr val="dk1"/>
              </a:buClr>
              <a:buSzPts val="1100"/>
              <a:buFont typeface="Arial"/>
              <a:buNone/>
            </a:pPr>
            <a:r>
              <a:rPr lang="en" sz="1500">
                <a:solidFill>
                  <a:srgbClr val="282828"/>
                </a:solidFill>
                <a:latin typeface="Inter"/>
                <a:ea typeface="Inter"/>
                <a:cs typeface="Inter"/>
                <a:sym typeface="Inter"/>
              </a:rPr>
              <a:t>3 Skenario handling outliers</a:t>
            </a:r>
            <a:endParaRPr sz="1500">
              <a:solidFill>
                <a:srgbClr val="282828"/>
              </a:solidFill>
              <a:latin typeface="Inter"/>
              <a:ea typeface="Inter"/>
              <a:cs typeface="Inter"/>
              <a:sym typeface="Inter"/>
            </a:endParaRPr>
          </a:p>
        </p:txBody>
      </p:sp>
      <p:sp>
        <p:nvSpPr>
          <p:cNvPr id="244" name="Google Shape;244;g13b1a76df8b_0_93"/>
          <p:cNvSpPr txBox="1"/>
          <p:nvPr>
            <p:ph idx="1" type="body"/>
          </p:nvPr>
        </p:nvSpPr>
        <p:spPr>
          <a:xfrm>
            <a:off x="976363" y="2093038"/>
            <a:ext cx="1752600" cy="39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Clr>
                <a:schemeClr val="dk1"/>
              </a:buClr>
              <a:buSzPts val="1100"/>
              <a:buFont typeface="Arial"/>
              <a:buNone/>
            </a:pPr>
            <a:r>
              <a:rPr lang="en" sz="1500">
                <a:solidFill>
                  <a:srgbClr val="282828"/>
                </a:solidFill>
                <a:latin typeface="Inter"/>
                <a:ea typeface="Inter"/>
                <a:cs typeface="Inter"/>
                <a:sym typeface="Inter"/>
              </a:rPr>
              <a:t>Outlier dibiarkan</a:t>
            </a:r>
            <a:endParaRPr sz="1500">
              <a:solidFill>
                <a:srgbClr val="282828"/>
              </a:solidFill>
              <a:latin typeface="Inter"/>
              <a:ea typeface="Inter"/>
              <a:cs typeface="Inter"/>
              <a:sym typeface="Inter"/>
            </a:endParaRPr>
          </a:p>
        </p:txBody>
      </p:sp>
      <p:sp>
        <p:nvSpPr>
          <p:cNvPr id="245" name="Google Shape;245;g13b1a76df8b_0_93"/>
          <p:cNvSpPr txBox="1"/>
          <p:nvPr>
            <p:ph idx="1" type="body"/>
          </p:nvPr>
        </p:nvSpPr>
        <p:spPr>
          <a:xfrm>
            <a:off x="3671813" y="2093038"/>
            <a:ext cx="1800300" cy="396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000"/>
              </a:spcAft>
              <a:buClr>
                <a:schemeClr val="dk1"/>
              </a:buClr>
              <a:buSzPts val="1100"/>
              <a:buFont typeface="Arial"/>
              <a:buNone/>
            </a:pPr>
            <a:r>
              <a:rPr lang="en" sz="1500">
                <a:solidFill>
                  <a:srgbClr val="282828"/>
                </a:solidFill>
                <a:latin typeface="Inter"/>
                <a:ea typeface="Inter"/>
                <a:cs typeface="Inter"/>
                <a:sym typeface="Inter"/>
              </a:rPr>
              <a:t>Outlier dihapus</a:t>
            </a:r>
            <a:endParaRPr sz="1500">
              <a:solidFill>
                <a:srgbClr val="282828"/>
              </a:solidFill>
              <a:latin typeface="Inter"/>
              <a:ea typeface="Inter"/>
              <a:cs typeface="Inter"/>
              <a:sym typeface="Inter"/>
            </a:endParaRPr>
          </a:p>
        </p:txBody>
      </p:sp>
      <p:sp>
        <p:nvSpPr>
          <p:cNvPr id="246" name="Google Shape;246;g13b1a76df8b_0_93"/>
          <p:cNvSpPr txBox="1"/>
          <p:nvPr>
            <p:ph idx="1" type="body"/>
          </p:nvPr>
        </p:nvSpPr>
        <p:spPr>
          <a:xfrm>
            <a:off x="6194538" y="2093038"/>
            <a:ext cx="1973100" cy="3963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000"/>
              </a:spcAft>
              <a:buClr>
                <a:schemeClr val="dk1"/>
              </a:buClr>
              <a:buSzPts val="1100"/>
              <a:buFont typeface="Arial"/>
              <a:buNone/>
            </a:pPr>
            <a:r>
              <a:rPr lang="en" sz="1500">
                <a:solidFill>
                  <a:srgbClr val="282828"/>
                </a:solidFill>
                <a:latin typeface="Inter"/>
                <a:ea typeface="Inter"/>
                <a:cs typeface="Inter"/>
                <a:sym typeface="Inter"/>
              </a:rPr>
              <a:t>Transformasi outlier</a:t>
            </a:r>
            <a:endParaRPr sz="1500">
              <a:solidFill>
                <a:srgbClr val="282828"/>
              </a:solidFill>
              <a:latin typeface="Inter"/>
              <a:ea typeface="Inter"/>
              <a:cs typeface="Inter"/>
              <a:sym typeface="Inter"/>
            </a:endParaRPr>
          </a:p>
        </p:txBody>
      </p:sp>
      <p:pic>
        <p:nvPicPr>
          <p:cNvPr id="247" name="Google Shape;247;g13b1a76df8b_0_93"/>
          <p:cNvPicPr preferRelativeResize="0"/>
          <p:nvPr/>
        </p:nvPicPr>
        <p:blipFill>
          <a:blip r:embed="rId5">
            <a:alphaModFix/>
          </a:blip>
          <a:stretch>
            <a:fillRect/>
          </a:stretch>
        </p:blipFill>
        <p:spPr>
          <a:xfrm>
            <a:off x="928588" y="2565575"/>
            <a:ext cx="1800420" cy="1824201"/>
          </a:xfrm>
          <a:prstGeom prst="rect">
            <a:avLst/>
          </a:prstGeom>
          <a:noFill/>
          <a:ln>
            <a:noFill/>
          </a:ln>
        </p:spPr>
      </p:pic>
      <p:pic>
        <p:nvPicPr>
          <p:cNvPr id="248" name="Google Shape;248;g13b1a76df8b_0_93"/>
          <p:cNvPicPr preferRelativeResize="0"/>
          <p:nvPr/>
        </p:nvPicPr>
        <p:blipFill>
          <a:blip r:embed="rId6">
            <a:alphaModFix/>
          </a:blip>
          <a:stretch>
            <a:fillRect/>
          </a:stretch>
        </p:blipFill>
        <p:spPr>
          <a:xfrm>
            <a:off x="3642102" y="2565575"/>
            <a:ext cx="1973120" cy="1824201"/>
          </a:xfrm>
          <a:prstGeom prst="rect">
            <a:avLst/>
          </a:prstGeom>
          <a:noFill/>
          <a:ln>
            <a:noFill/>
          </a:ln>
        </p:spPr>
      </p:pic>
      <p:pic>
        <p:nvPicPr>
          <p:cNvPr id="249" name="Google Shape;249;g13b1a76df8b_0_93"/>
          <p:cNvPicPr preferRelativeResize="0"/>
          <p:nvPr/>
        </p:nvPicPr>
        <p:blipFill>
          <a:blip r:embed="rId7">
            <a:alphaModFix/>
          </a:blip>
          <a:stretch>
            <a:fillRect/>
          </a:stretch>
        </p:blipFill>
        <p:spPr>
          <a:xfrm>
            <a:off x="6291019" y="2565575"/>
            <a:ext cx="1800420" cy="1824201"/>
          </a:xfrm>
          <a:prstGeom prst="rect">
            <a:avLst/>
          </a:prstGeom>
          <a:noFill/>
          <a:ln>
            <a:noFill/>
          </a:ln>
        </p:spPr>
      </p:pic>
      <p:cxnSp>
        <p:nvCxnSpPr>
          <p:cNvPr id="250" name="Google Shape;250;g13b1a76df8b_0_93"/>
          <p:cNvCxnSpPr>
            <a:stCxn id="243" idx="2"/>
            <a:endCxn id="245" idx="0"/>
          </p:cNvCxnSpPr>
          <p:nvPr/>
        </p:nvCxnSpPr>
        <p:spPr>
          <a:xfrm>
            <a:off x="4572000" y="1694288"/>
            <a:ext cx="0" cy="398700"/>
          </a:xfrm>
          <a:prstGeom prst="straightConnector1">
            <a:avLst/>
          </a:prstGeom>
          <a:noFill/>
          <a:ln cap="flat" cmpd="sng" w="28575">
            <a:solidFill>
              <a:srgbClr val="A338EB"/>
            </a:solidFill>
            <a:prstDash val="solid"/>
            <a:round/>
            <a:headEnd len="med" w="med" type="none"/>
            <a:tailEnd len="med" w="med" type="triangle"/>
          </a:ln>
        </p:spPr>
      </p:cxnSp>
      <p:cxnSp>
        <p:nvCxnSpPr>
          <p:cNvPr id="251" name="Google Shape;251;g13b1a76df8b_0_93"/>
          <p:cNvCxnSpPr>
            <a:stCxn id="243" idx="2"/>
            <a:endCxn id="246" idx="0"/>
          </p:cNvCxnSpPr>
          <p:nvPr/>
        </p:nvCxnSpPr>
        <p:spPr>
          <a:xfrm>
            <a:off x="4572000" y="1694288"/>
            <a:ext cx="2609100" cy="398700"/>
          </a:xfrm>
          <a:prstGeom prst="straightConnector1">
            <a:avLst/>
          </a:prstGeom>
          <a:noFill/>
          <a:ln cap="flat" cmpd="sng" w="28575">
            <a:solidFill>
              <a:srgbClr val="A338EB"/>
            </a:solidFill>
            <a:prstDash val="solid"/>
            <a:round/>
            <a:headEnd len="med" w="med" type="none"/>
            <a:tailEnd len="med" w="med" type="triangle"/>
          </a:ln>
        </p:spPr>
      </p:cxnSp>
      <p:cxnSp>
        <p:nvCxnSpPr>
          <p:cNvPr id="252" name="Google Shape;252;g13b1a76df8b_0_93"/>
          <p:cNvCxnSpPr>
            <a:stCxn id="243" idx="2"/>
            <a:endCxn id="244" idx="0"/>
          </p:cNvCxnSpPr>
          <p:nvPr/>
        </p:nvCxnSpPr>
        <p:spPr>
          <a:xfrm flipH="1">
            <a:off x="1852800" y="1694288"/>
            <a:ext cx="2719200" cy="398700"/>
          </a:xfrm>
          <a:prstGeom prst="straightConnector1">
            <a:avLst/>
          </a:prstGeom>
          <a:noFill/>
          <a:ln cap="flat" cmpd="sng" w="28575">
            <a:solidFill>
              <a:srgbClr val="A338EB"/>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1203fd2d432_0_96"/>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258" name="Google Shape;258;g1203fd2d432_0_96"/>
          <p:cNvGrpSpPr/>
          <p:nvPr/>
        </p:nvGrpSpPr>
        <p:grpSpPr>
          <a:xfrm>
            <a:off x="7503019" y="95797"/>
            <a:ext cx="1516771" cy="323122"/>
            <a:chOff x="400885" y="325214"/>
            <a:chExt cx="2298835" cy="489727"/>
          </a:xfrm>
        </p:grpSpPr>
        <p:pic>
          <p:nvPicPr>
            <p:cNvPr id="259" name="Google Shape;259;g1203fd2d432_0_96"/>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260" name="Google Shape;260;g1203fd2d432_0_96"/>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261" name="Google Shape;261;g1203fd2d432_0_96"/>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262" name="Google Shape;262;g1203fd2d432_0_96"/>
            <p:cNvPicPr preferRelativeResize="0"/>
            <p:nvPr/>
          </p:nvPicPr>
          <p:blipFill rotWithShape="1">
            <a:blip r:embed="rId4">
              <a:alphaModFix/>
            </a:blip>
            <a:srcRect b="0" l="9895" r="8731" t="0"/>
            <a:stretch/>
          </p:blipFill>
          <p:spPr>
            <a:xfrm>
              <a:off x="400885" y="325214"/>
              <a:ext cx="1033078" cy="489727"/>
            </a:xfrm>
            <a:prstGeom prst="rect">
              <a:avLst/>
            </a:prstGeom>
            <a:noFill/>
            <a:ln>
              <a:noFill/>
            </a:ln>
          </p:spPr>
        </p:pic>
      </p:grpSp>
      <p:sp>
        <p:nvSpPr>
          <p:cNvPr id="263" name="Google Shape;263;g1203fd2d432_0_96"/>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Exploratory Data Analysis</a:t>
            </a:r>
            <a:endParaRPr sz="2820">
              <a:solidFill>
                <a:srgbClr val="A338EB"/>
              </a:solidFill>
              <a:latin typeface="Maven Pro SemiBold"/>
              <a:ea typeface="Maven Pro SemiBold"/>
              <a:cs typeface="Maven Pro SemiBold"/>
              <a:sym typeface="Maven Pro SemiBold"/>
            </a:endParaRPr>
          </a:p>
        </p:txBody>
      </p:sp>
      <p:sp>
        <p:nvSpPr>
          <p:cNvPr id="264" name="Google Shape;264;g1203fd2d432_0_96"/>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EDA and Visualization</a:t>
            </a:r>
            <a:endParaRPr b="1" i="0" sz="1000" u="none" cap="none" strike="noStrike">
              <a:solidFill>
                <a:srgbClr val="601F99"/>
              </a:solidFill>
              <a:latin typeface="Inter"/>
              <a:ea typeface="Inter"/>
              <a:cs typeface="Inter"/>
              <a:sym typeface="Inter"/>
            </a:endParaRPr>
          </a:p>
        </p:txBody>
      </p:sp>
      <p:sp>
        <p:nvSpPr>
          <p:cNvPr id="265" name="Google Shape;265;g1203fd2d432_0_96"/>
          <p:cNvSpPr txBox="1"/>
          <p:nvPr>
            <p:ph idx="1" type="body"/>
          </p:nvPr>
        </p:nvSpPr>
        <p:spPr>
          <a:xfrm>
            <a:off x="7275600" y="1600200"/>
            <a:ext cx="1744200" cy="153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SzPts val="1800"/>
              <a:buNone/>
            </a:pPr>
            <a:r>
              <a:rPr lang="en" sz="1100">
                <a:solidFill>
                  <a:srgbClr val="282828"/>
                </a:solidFill>
                <a:latin typeface="Inter"/>
                <a:ea typeface="Inter"/>
                <a:cs typeface="Inter"/>
                <a:sym typeface="Inter"/>
              </a:rPr>
              <a:t>Notes: Karena range data setiap tahun tidak seimbang, Total Weekly Sales dihitung dari bulan </a:t>
            </a:r>
            <a:r>
              <a:rPr b="1" lang="en" sz="1100">
                <a:solidFill>
                  <a:srgbClr val="A338EB"/>
                </a:solidFill>
                <a:latin typeface="Inter"/>
                <a:ea typeface="Inter"/>
                <a:cs typeface="Inter"/>
                <a:sym typeface="Inter"/>
              </a:rPr>
              <a:t>Februari hingga Juli</a:t>
            </a:r>
            <a:r>
              <a:rPr lang="en" sz="1100">
                <a:solidFill>
                  <a:srgbClr val="282828"/>
                </a:solidFill>
                <a:latin typeface="Inter"/>
                <a:ea typeface="Inter"/>
                <a:cs typeface="Inter"/>
                <a:sym typeface="Inter"/>
              </a:rPr>
              <a:t> saja untuk melihat perbandingannya.</a:t>
            </a:r>
            <a:endParaRPr sz="1100">
              <a:solidFill>
                <a:srgbClr val="282828"/>
              </a:solidFill>
              <a:latin typeface="Inter"/>
              <a:ea typeface="Inter"/>
              <a:cs typeface="Inter"/>
              <a:sym typeface="Inter"/>
            </a:endParaRPr>
          </a:p>
        </p:txBody>
      </p:sp>
      <p:pic>
        <p:nvPicPr>
          <p:cNvPr id="266" name="Google Shape;266;g1203fd2d432_0_96"/>
          <p:cNvPicPr preferRelativeResize="0"/>
          <p:nvPr/>
        </p:nvPicPr>
        <p:blipFill>
          <a:blip r:embed="rId5">
            <a:alphaModFix/>
          </a:blip>
          <a:stretch>
            <a:fillRect/>
          </a:stretch>
        </p:blipFill>
        <p:spPr>
          <a:xfrm>
            <a:off x="1979863" y="1362675"/>
            <a:ext cx="5184275" cy="3277775"/>
          </a:xfrm>
          <a:prstGeom prst="rect">
            <a:avLst/>
          </a:prstGeom>
          <a:noFill/>
          <a:ln>
            <a:noFill/>
          </a:ln>
        </p:spPr>
      </p:pic>
      <p:sp>
        <p:nvSpPr>
          <p:cNvPr id="267" name="Google Shape;267;g1203fd2d432_0_96"/>
          <p:cNvSpPr txBox="1"/>
          <p:nvPr>
            <p:ph idx="1" type="body"/>
          </p:nvPr>
        </p:nvSpPr>
        <p:spPr>
          <a:xfrm>
            <a:off x="90475" y="3527525"/>
            <a:ext cx="1889400" cy="66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SzPts val="1800"/>
              <a:buNone/>
            </a:pPr>
            <a:r>
              <a:rPr b="1" lang="en" sz="1100">
                <a:solidFill>
                  <a:srgbClr val="A338EB"/>
                </a:solidFill>
                <a:latin typeface="Inter"/>
                <a:ea typeface="Inter"/>
                <a:cs typeface="Inter"/>
                <a:sym typeface="Inter"/>
              </a:rPr>
              <a:t>Insight:</a:t>
            </a:r>
            <a:r>
              <a:rPr lang="en" sz="1100">
                <a:solidFill>
                  <a:srgbClr val="282828"/>
                </a:solidFill>
                <a:latin typeface="Inter"/>
                <a:ea typeface="Inter"/>
                <a:cs typeface="Inter"/>
                <a:sym typeface="Inter"/>
              </a:rPr>
              <a:t> Annual Sales terbesar terjadi pada tahun </a:t>
            </a:r>
            <a:r>
              <a:rPr b="1" lang="en" sz="1100">
                <a:solidFill>
                  <a:srgbClr val="A338EB"/>
                </a:solidFill>
                <a:latin typeface="Inter"/>
                <a:ea typeface="Inter"/>
                <a:cs typeface="Inter"/>
                <a:sym typeface="Inter"/>
              </a:rPr>
              <a:t>2012</a:t>
            </a:r>
            <a:r>
              <a:rPr lang="en" sz="1100">
                <a:solidFill>
                  <a:srgbClr val="282828"/>
                </a:solidFill>
                <a:latin typeface="Inter"/>
                <a:ea typeface="Inter"/>
                <a:cs typeface="Inter"/>
                <a:sym typeface="Inter"/>
              </a:rPr>
              <a:t>.</a:t>
            </a:r>
            <a:endParaRPr sz="1100">
              <a:solidFill>
                <a:srgbClr val="282828"/>
              </a:solidFill>
              <a:latin typeface="Inter"/>
              <a:ea typeface="Inter"/>
              <a:cs typeface="Inter"/>
              <a:sym typeface="Inter"/>
            </a:endParaRPr>
          </a:p>
        </p:txBody>
      </p:sp>
      <p:sp>
        <p:nvSpPr>
          <p:cNvPr id="268" name="Google Shape;268;g1203fd2d432_0_96"/>
          <p:cNvSpPr/>
          <p:nvPr/>
        </p:nvSpPr>
        <p:spPr>
          <a:xfrm>
            <a:off x="1022900" y="4081900"/>
            <a:ext cx="2662794" cy="661214"/>
          </a:xfrm>
          <a:custGeom>
            <a:rect b="b" l="l" r="r" t="t"/>
            <a:pathLst>
              <a:path extrusionOk="0" h="15031" w="80078">
                <a:moveTo>
                  <a:pt x="0" y="1642"/>
                </a:moveTo>
                <a:cubicBezTo>
                  <a:pt x="10778" y="16015"/>
                  <a:pt x="34843" y="16507"/>
                  <a:pt x="52564" y="13551"/>
                </a:cubicBezTo>
                <a:cubicBezTo>
                  <a:pt x="62648" y="11869"/>
                  <a:pt x="75510" y="9146"/>
                  <a:pt x="80078" y="0"/>
                </a:cubicBezTo>
              </a:path>
            </a:pathLst>
          </a:custGeom>
          <a:noFill/>
          <a:ln cap="flat" cmpd="sng" w="9525">
            <a:solidFill>
              <a:srgbClr val="A338EB"/>
            </a:solidFill>
            <a:prstDash val="solid"/>
            <a:round/>
            <a:headEnd len="med" w="med" type="none"/>
            <a:tailEnd len="med" w="med" type="none"/>
          </a:ln>
        </p:spPr>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136706cb207_1_20"/>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274" name="Google Shape;274;g136706cb207_1_20"/>
          <p:cNvGrpSpPr/>
          <p:nvPr/>
        </p:nvGrpSpPr>
        <p:grpSpPr>
          <a:xfrm>
            <a:off x="7503019" y="95797"/>
            <a:ext cx="1516771" cy="323122"/>
            <a:chOff x="400885" y="325214"/>
            <a:chExt cx="2298835" cy="489727"/>
          </a:xfrm>
        </p:grpSpPr>
        <p:pic>
          <p:nvPicPr>
            <p:cNvPr id="275" name="Google Shape;275;g136706cb207_1_20"/>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276" name="Google Shape;276;g136706cb207_1_20"/>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277" name="Google Shape;277;g136706cb207_1_20"/>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278" name="Google Shape;278;g136706cb207_1_20"/>
            <p:cNvPicPr preferRelativeResize="0"/>
            <p:nvPr/>
          </p:nvPicPr>
          <p:blipFill rotWithShape="1">
            <a:blip r:embed="rId4">
              <a:alphaModFix/>
            </a:blip>
            <a:srcRect b="0" l="9895" r="8731" t="0"/>
            <a:stretch/>
          </p:blipFill>
          <p:spPr>
            <a:xfrm>
              <a:off x="400885" y="325214"/>
              <a:ext cx="1033078" cy="489727"/>
            </a:xfrm>
            <a:prstGeom prst="rect">
              <a:avLst/>
            </a:prstGeom>
            <a:noFill/>
            <a:ln>
              <a:noFill/>
            </a:ln>
          </p:spPr>
        </p:pic>
      </p:grpSp>
      <p:sp>
        <p:nvSpPr>
          <p:cNvPr id="279" name="Google Shape;279;g136706cb207_1_20"/>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Exploratory Data Analysis</a:t>
            </a:r>
            <a:endParaRPr sz="2820">
              <a:solidFill>
                <a:srgbClr val="A338EB"/>
              </a:solidFill>
              <a:latin typeface="Maven Pro SemiBold"/>
              <a:ea typeface="Maven Pro SemiBold"/>
              <a:cs typeface="Maven Pro SemiBold"/>
              <a:sym typeface="Maven Pro SemiBold"/>
            </a:endParaRPr>
          </a:p>
        </p:txBody>
      </p:sp>
      <p:sp>
        <p:nvSpPr>
          <p:cNvPr id="280" name="Google Shape;280;g136706cb207_1_20"/>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EDA and Visualization</a:t>
            </a:r>
            <a:endParaRPr b="1" i="0" sz="1000" u="none" cap="none" strike="noStrike">
              <a:solidFill>
                <a:srgbClr val="601F99"/>
              </a:solidFill>
              <a:latin typeface="Inter"/>
              <a:ea typeface="Inter"/>
              <a:cs typeface="Inter"/>
              <a:sym typeface="Inter"/>
            </a:endParaRPr>
          </a:p>
        </p:txBody>
      </p:sp>
      <p:pic>
        <p:nvPicPr>
          <p:cNvPr id="281" name="Google Shape;281;g136706cb207_1_20"/>
          <p:cNvPicPr preferRelativeResize="0"/>
          <p:nvPr/>
        </p:nvPicPr>
        <p:blipFill>
          <a:blip r:embed="rId5">
            <a:alphaModFix/>
          </a:blip>
          <a:stretch>
            <a:fillRect/>
          </a:stretch>
        </p:blipFill>
        <p:spPr>
          <a:xfrm>
            <a:off x="2660239" y="1492925"/>
            <a:ext cx="6131862" cy="3307675"/>
          </a:xfrm>
          <a:prstGeom prst="rect">
            <a:avLst/>
          </a:prstGeom>
          <a:noFill/>
          <a:ln>
            <a:noFill/>
          </a:ln>
        </p:spPr>
      </p:pic>
      <p:sp>
        <p:nvSpPr>
          <p:cNvPr id="282" name="Google Shape;282;g136706cb207_1_20"/>
          <p:cNvSpPr txBox="1"/>
          <p:nvPr>
            <p:ph idx="1" type="body"/>
          </p:nvPr>
        </p:nvSpPr>
        <p:spPr>
          <a:xfrm>
            <a:off x="90475" y="1739850"/>
            <a:ext cx="2569800" cy="70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SzPts val="1800"/>
              <a:buNone/>
            </a:pPr>
            <a:r>
              <a:rPr b="1" lang="en" sz="1100">
                <a:solidFill>
                  <a:srgbClr val="A338EB"/>
                </a:solidFill>
                <a:latin typeface="Inter"/>
                <a:ea typeface="Inter"/>
                <a:cs typeface="Inter"/>
                <a:sym typeface="Inter"/>
              </a:rPr>
              <a:t>Insight:</a:t>
            </a:r>
            <a:r>
              <a:rPr lang="en" sz="1100">
                <a:solidFill>
                  <a:srgbClr val="282828"/>
                </a:solidFill>
                <a:latin typeface="Inter"/>
                <a:ea typeface="Inter"/>
                <a:cs typeface="Inter"/>
                <a:sym typeface="Inter"/>
              </a:rPr>
              <a:t> Average Weekly Sales terbesar terjadi pada bulan </a:t>
            </a:r>
            <a:r>
              <a:rPr b="1" lang="en" sz="1100">
                <a:solidFill>
                  <a:srgbClr val="A338EB"/>
                </a:solidFill>
                <a:latin typeface="Inter"/>
                <a:ea typeface="Inter"/>
                <a:cs typeface="Inter"/>
                <a:sym typeface="Inter"/>
              </a:rPr>
              <a:t>Desember</a:t>
            </a:r>
            <a:r>
              <a:rPr lang="en" sz="1100">
                <a:solidFill>
                  <a:srgbClr val="282828"/>
                </a:solidFill>
                <a:latin typeface="Inter"/>
                <a:ea typeface="Inter"/>
                <a:cs typeface="Inter"/>
                <a:sym typeface="Inter"/>
              </a:rPr>
              <a:t>.</a:t>
            </a:r>
            <a:endParaRPr sz="1100">
              <a:solidFill>
                <a:srgbClr val="282828"/>
              </a:solidFill>
              <a:latin typeface="Inter"/>
              <a:ea typeface="Inter"/>
              <a:cs typeface="Inter"/>
              <a:sym typeface="Inter"/>
            </a:endParaRPr>
          </a:p>
        </p:txBody>
      </p:sp>
      <p:sp>
        <p:nvSpPr>
          <p:cNvPr id="283" name="Google Shape;283;g136706cb207_1_20"/>
          <p:cNvSpPr/>
          <p:nvPr/>
        </p:nvSpPr>
        <p:spPr>
          <a:xfrm>
            <a:off x="2180925" y="1534908"/>
            <a:ext cx="1524700" cy="346875"/>
          </a:xfrm>
          <a:custGeom>
            <a:rect b="b" l="l" r="r" t="t"/>
            <a:pathLst>
              <a:path extrusionOk="0" h="13875" w="60988">
                <a:moveTo>
                  <a:pt x="0" y="10787"/>
                </a:moveTo>
                <a:cubicBezTo>
                  <a:pt x="11373" y="3205"/>
                  <a:pt x="26355" y="-1930"/>
                  <a:pt x="39758" y="751"/>
                </a:cubicBezTo>
                <a:cubicBezTo>
                  <a:pt x="45639" y="1927"/>
                  <a:pt x="51558" y="4100"/>
                  <a:pt x="56356" y="7699"/>
                </a:cubicBezTo>
                <a:cubicBezTo>
                  <a:pt x="58415" y="9243"/>
                  <a:pt x="58686" y="12724"/>
                  <a:pt x="60988" y="13875"/>
                </a:cubicBezTo>
              </a:path>
            </a:pathLst>
          </a:custGeom>
          <a:noFill/>
          <a:ln cap="flat" cmpd="sng" w="9525">
            <a:solidFill>
              <a:srgbClr val="A338EB"/>
            </a:solidFill>
            <a:prstDash val="solid"/>
            <a:round/>
            <a:headEnd len="med" w="med" type="none"/>
            <a:tailEnd len="med" w="med" type="none"/>
          </a:ln>
        </p:spPr>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g136706cb207_1_46"/>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289" name="Google Shape;289;g136706cb207_1_46"/>
          <p:cNvGrpSpPr/>
          <p:nvPr/>
        </p:nvGrpSpPr>
        <p:grpSpPr>
          <a:xfrm>
            <a:off x="7503019" y="95797"/>
            <a:ext cx="1516771" cy="323122"/>
            <a:chOff x="400885" y="325214"/>
            <a:chExt cx="2298835" cy="489727"/>
          </a:xfrm>
        </p:grpSpPr>
        <p:pic>
          <p:nvPicPr>
            <p:cNvPr id="290" name="Google Shape;290;g136706cb207_1_46"/>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291" name="Google Shape;291;g136706cb207_1_46"/>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292" name="Google Shape;292;g136706cb207_1_46"/>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293" name="Google Shape;293;g136706cb207_1_46"/>
            <p:cNvPicPr preferRelativeResize="0"/>
            <p:nvPr/>
          </p:nvPicPr>
          <p:blipFill rotWithShape="1">
            <a:blip r:embed="rId4">
              <a:alphaModFix/>
            </a:blip>
            <a:srcRect b="0" l="9895" r="8731" t="0"/>
            <a:stretch/>
          </p:blipFill>
          <p:spPr>
            <a:xfrm>
              <a:off x="400885" y="325214"/>
              <a:ext cx="1033078" cy="489727"/>
            </a:xfrm>
            <a:prstGeom prst="rect">
              <a:avLst/>
            </a:prstGeom>
            <a:noFill/>
            <a:ln>
              <a:noFill/>
            </a:ln>
          </p:spPr>
        </p:pic>
      </p:grpSp>
      <p:sp>
        <p:nvSpPr>
          <p:cNvPr id="294" name="Google Shape;294;g136706cb207_1_46"/>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Exploratory Data Analysis</a:t>
            </a:r>
            <a:endParaRPr sz="2820">
              <a:solidFill>
                <a:srgbClr val="A338EB"/>
              </a:solidFill>
              <a:latin typeface="Maven Pro SemiBold"/>
              <a:ea typeface="Maven Pro SemiBold"/>
              <a:cs typeface="Maven Pro SemiBold"/>
              <a:sym typeface="Maven Pro SemiBold"/>
            </a:endParaRPr>
          </a:p>
        </p:txBody>
      </p:sp>
      <p:sp>
        <p:nvSpPr>
          <p:cNvPr id="295" name="Google Shape;295;g136706cb207_1_46"/>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EDA and Visualization</a:t>
            </a:r>
            <a:endParaRPr b="1" i="0" sz="1000" u="none" cap="none" strike="noStrike">
              <a:solidFill>
                <a:srgbClr val="601F99"/>
              </a:solidFill>
              <a:latin typeface="Inter"/>
              <a:ea typeface="Inter"/>
              <a:cs typeface="Inter"/>
              <a:sym typeface="Inter"/>
            </a:endParaRPr>
          </a:p>
        </p:txBody>
      </p:sp>
      <p:pic>
        <p:nvPicPr>
          <p:cNvPr id="296" name="Google Shape;296;g136706cb207_1_46"/>
          <p:cNvPicPr preferRelativeResize="0"/>
          <p:nvPr/>
        </p:nvPicPr>
        <p:blipFill>
          <a:blip r:embed="rId5">
            <a:alphaModFix/>
          </a:blip>
          <a:stretch>
            <a:fillRect/>
          </a:stretch>
        </p:blipFill>
        <p:spPr>
          <a:xfrm>
            <a:off x="1445075" y="1492925"/>
            <a:ext cx="6253850" cy="3075550"/>
          </a:xfrm>
          <a:prstGeom prst="rect">
            <a:avLst/>
          </a:prstGeom>
          <a:noFill/>
          <a:ln>
            <a:noFill/>
          </a:ln>
        </p:spPr>
      </p:pic>
      <p:sp>
        <p:nvSpPr>
          <p:cNvPr id="297" name="Google Shape;297;g136706cb207_1_46"/>
          <p:cNvSpPr txBox="1"/>
          <p:nvPr>
            <p:ph idx="1" type="body"/>
          </p:nvPr>
        </p:nvSpPr>
        <p:spPr>
          <a:xfrm>
            <a:off x="584525" y="4506975"/>
            <a:ext cx="7975200" cy="3675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SzPts val="1800"/>
              <a:buNone/>
            </a:pPr>
            <a:r>
              <a:rPr b="1" lang="en" sz="1200">
                <a:solidFill>
                  <a:srgbClr val="A338EB"/>
                </a:solidFill>
                <a:latin typeface="Inter"/>
                <a:ea typeface="Inter"/>
                <a:cs typeface="Inter"/>
                <a:sym typeface="Inter"/>
              </a:rPr>
              <a:t>Insight:</a:t>
            </a:r>
            <a:r>
              <a:rPr lang="en" sz="1200">
                <a:solidFill>
                  <a:srgbClr val="282828"/>
                </a:solidFill>
                <a:latin typeface="Inter"/>
                <a:ea typeface="Inter"/>
                <a:cs typeface="Inter"/>
                <a:sym typeface="Inter"/>
              </a:rPr>
              <a:t> Terdapat pola tahunan dimana penjualan meningkat signifikan di bulan </a:t>
            </a:r>
            <a:r>
              <a:rPr b="1" lang="en" sz="1200">
                <a:solidFill>
                  <a:srgbClr val="A338EB"/>
                </a:solidFill>
                <a:latin typeface="Inter"/>
                <a:ea typeface="Inter"/>
                <a:cs typeface="Inter"/>
                <a:sym typeface="Inter"/>
              </a:rPr>
              <a:t>November</a:t>
            </a:r>
            <a:r>
              <a:rPr lang="en" sz="1200">
                <a:solidFill>
                  <a:schemeClr val="dk1"/>
                </a:solidFill>
                <a:latin typeface="Inter"/>
                <a:ea typeface="Inter"/>
                <a:cs typeface="Inter"/>
                <a:sym typeface="Inter"/>
              </a:rPr>
              <a:t> dan </a:t>
            </a:r>
            <a:r>
              <a:rPr b="1" lang="en" sz="1200">
                <a:solidFill>
                  <a:srgbClr val="A338EB"/>
                </a:solidFill>
                <a:latin typeface="Inter"/>
                <a:ea typeface="Inter"/>
                <a:cs typeface="Inter"/>
                <a:sym typeface="Inter"/>
              </a:rPr>
              <a:t>Desember</a:t>
            </a:r>
            <a:r>
              <a:rPr lang="en" sz="1200">
                <a:solidFill>
                  <a:srgbClr val="282828"/>
                </a:solidFill>
                <a:latin typeface="Inter"/>
                <a:ea typeface="Inter"/>
                <a:cs typeface="Inter"/>
                <a:sym typeface="Inter"/>
              </a:rPr>
              <a:t>.</a:t>
            </a:r>
            <a:endParaRPr sz="1200">
              <a:solidFill>
                <a:srgbClr val="282828"/>
              </a:solidFill>
              <a:latin typeface="Inter"/>
              <a:ea typeface="Inter"/>
              <a:cs typeface="Inter"/>
              <a:sym typeface="Inte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g13b090cbfa7_0_0"/>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303" name="Google Shape;303;g13b090cbfa7_0_0"/>
          <p:cNvGrpSpPr/>
          <p:nvPr/>
        </p:nvGrpSpPr>
        <p:grpSpPr>
          <a:xfrm>
            <a:off x="7503019" y="95797"/>
            <a:ext cx="1516771" cy="323122"/>
            <a:chOff x="400885" y="325214"/>
            <a:chExt cx="2298835" cy="489727"/>
          </a:xfrm>
        </p:grpSpPr>
        <p:pic>
          <p:nvPicPr>
            <p:cNvPr id="304" name="Google Shape;304;g13b090cbfa7_0_0"/>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305" name="Google Shape;305;g13b090cbfa7_0_0"/>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306" name="Google Shape;306;g13b090cbfa7_0_0"/>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307" name="Google Shape;307;g13b090cbfa7_0_0"/>
            <p:cNvPicPr preferRelativeResize="0"/>
            <p:nvPr/>
          </p:nvPicPr>
          <p:blipFill rotWithShape="1">
            <a:blip r:embed="rId4">
              <a:alphaModFix/>
            </a:blip>
            <a:srcRect b="0" l="9895" r="8731" t="0"/>
            <a:stretch/>
          </p:blipFill>
          <p:spPr>
            <a:xfrm>
              <a:off x="400885" y="325214"/>
              <a:ext cx="1033078" cy="489727"/>
            </a:xfrm>
            <a:prstGeom prst="rect">
              <a:avLst/>
            </a:prstGeom>
            <a:noFill/>
            <a:ln>
              <a:noFill/>
            </a:ln>
          </p:spPr>
        </p:pic>
      </p:grpSp>
      <p:sp>
        <p:nvSpPr>
          <p:cNvPr id="308" name="Google Shape;308;g13b090cbfa7_0_0"/>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Exploratory Data Analysis</a:t>
            </a:r>
            <a:endParaRPr sz="2820">
              <a:solidFill>
                <a:srgbClr val="A338EB"/>
              </a:solidFill>
              <a:latin typeface="Maven Pro SemiBold"/>
              <a:ea typeface="Maven Pro SemiBold"/>
              <a:cs typeface="Maven Pro SemiBold"/>
              <a:sym typeface="Maven Pro SemiBold"/>
            </a:endParaRPr>
          </a:p>
        </p:txBody>
      </p:sp>
      <p:sp>
        <p:nvSpPr>
          <p:cNvPr id="309" name="Google Shape;309;g13b090cbfa7_0_0"/>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EDA and Visualization</a:t>
            </a:r>
            <a:endParaRPr b="1" i="0" sz="1000" u="none" cap="none" strike="noStrike">
              <a:solidFill>
                <a:srgbClr val="601F99"/>
              </a:solidFill>
              <a:latin typeface="Inter"/>
              <a:ea typeface="Inter"/>
              <a:cs typeface="Inter"/>
              <a:sym typeface="Inter"/>
            </a:endParaRPr>
          </a:p>
        </p:txBody>
      </p:sp>
      <p:pic>
        <p:nvPicPr>
          <p:cNvPr id="310" name="Google Shape;310;g13b090cbfa7_0_0"/>
          <p:cNvPicPr preferRelativeResize="0"/>
          <p:nvPr/>
        </p:nvPicPr>
        <p:blipFill rotWithShape="1">
          <a:blip r:embed="rId5">
            <a:alphaModFix/>
          </a:blip>
          <a:srcRect b="0" l="48474" r="0" t="0"/>
          <a:stretch/>
        </p:blipFill>
        <p:spPr>
          <a:xfrm>
            <a:off x="311688" y="1423025"/>
            <a:ext cx="4369474" cy="3241975"/>
          </a:xfrm>
          <a:prstGeom prst="rect">
            <a:avLst/>
          </a:prstGeom>
          <a:noFill/>
          <a:ln>
            <a:noFill/>
          </a:ln>
        </p:spPr>
      </p:pic>
      <p:sp>
        <p:nvSpPr>
          <p:cNvPr id="311" name="Google Shape;311;g13b090cbfa7_0_0"/>
          <p:cNvSpPr txBox="1"/>
          <p:nvPr>
            <p:ph idx="1" type="body"/>
          </p:nvPr>
        </p:nvSpPr>
        <p:spPr>
          <a:xfrm>
            <a:off x="4917650" y="2681925"/>
            <a:ext cx="3497100" cy="72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SzPts val="1800"/>
              <a:buNone/>
            </a:pPr>
            <a:r>
              <a:rPr b="1" lang="en" sz="1200">
                <a:solidFill>
                  <a:srgbClr val="A338EB"/>
                </a:solidFill>
                <a:latin typeface="Inter"/>
                <a:ea typeface="Inter"/>
                <a:cs typeface="Inter"/>
                <a:sym typeface="Inter"/>
              </a:rPr>
              <a:t>Insight:</a:t>
            </a:r>
            <a:r>
              <a:rPr lang="en" sz="1200">
                <a:solidFill>
                  <a:srgbClr val="282828"/>
                </a:solidFill>
                <a:latin typeface="Inter"/>
                <a:ea typeface="Inter"/>
                <a:cs typeface="Inter"/>
                <a:sym typeface="Inter"/>
              </a:rPr>
              <a:t> Terdapat selisih Average Weekly Sales sebesar </a:t>
            </a:r>
            <a:r>
              <a:rPr b="1" lang="en" sz="1200">
                <a:solidFill>
                  <a:srgbClr val="A338EB"/>
                </a:solidFill>
                <a:latin typeface="Inter"/>
                <a:ea typeface="Inter"/>
                <a:cs typeface="Inter"/>
                <a:sym typeface="Inter"/>
              </a:rPr>
              <a:t>3,2 %</a:t>
            </a:r>
            <a:r>
              <a:rPr lang="en" sz="1200">
                <a:solidFill>
                  <a:srgbClr val="282828"/>
                </a:solidFill>
                <a:latin typeface="Inter"/>
                <a:ea typeface="Inter"/>
                <a:cs typeface="Inter"/>
                <a:sym typeface="Inter"/>
              </a:rPr>
              <a:t> lebih tinggi pada </a:t>
            </a:r>
            <a:r>
              <a:rPr b="1" lang="en" sz="1200">
                <a:solidFill>
                  <a:srgbClr val="A338EB"/>
                </a:solidFill>
                <a:latin typeface="Inter"/>
                <a:ea typeface="Inter"/>
                <a:cs typeface="Inter"/>
                <a:sym typeface="Inter"/>
              </a:rPr>
              <a:t>Holiday</a:t>
            </a:r>
            <a:r>
              <a:rPr lang="en" sz="1200">
                <a:solidFill>
                  <a:srgbClr val="282828"/>
                </a:solidFill>
                <a:latin typeface="Inter"/>
                <a:ea typeface="Inter"/>
                <a:cs typeface="Inter"/>
                <a:sym typeface="Inter"/>
              </a:rPr>
              <a:t> dibandingkan </a:t>
            </a:r>
            <a:r>
              <a:rPr b="1" lang="en" sz="1200">
                <a:solidFill>
                  <a:srgbClr val="A338EB"/>
                </a:solidFill>
                <a:latin typeface="Inter"/>
                <a:ea typeface="Inter"/>
                <a:cs typeface="Inter"/>
                <a:sym typeface="Inter"/>
              </a:rPr>
              <a:t>Hari Biasa</a:t>
            </a:r>
            <a:r>
              <a:rPr lang="en" sz="1200">
                <a:solidFill>
                  <a:srgbClr val="282828"/>
                </a:solidFill>
                <a:latin typeface="Inter"/>
                <a:ea typeface="Inter"/>
                <a:cs typeface="Inter"/>
                <a:sym typeface="Inter"/>
              </a:rPr>
              <a:t>.</a:t>
            </a:r>
            <a:endParaRPr sz="1200">
              <a:solidFill>
                <a:srgbClr val="282828"/>
              </a:solidFill>
              <a:latin typeface="Inter"/>
              <a:ea typeface="Inter"/>
              <a:cs typeface="Inter"/>
              <a:sym typeface="Inte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g136706cb1e6_0_0"/>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317" name="Google Shape;317;g136706cb1e6_0_0"/>
          <p:cNvGrpSpPr/>
          <p:nvPr/>
        </p:nvGrpSpPr>
        <p:grpSpPr>
          <a:xfrm>
            <a:off x="7503019" y="95797"/>
            <a:ext cx="1516771" cy="323122"/>
            <a:chOff x="400885" y="325214"/>
            <a:chExt cx="2298835" cy="489727"/>
          </a:xfrm>
        </p:grpSpPr>
        <p:pic>
          <p:nvPicPr>
            <p:cNvPr id="318" name="Google Shape;318;g136706cb1e6_0_0"/>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319" name="Google Shape;319;g136706cb1e6_0_0"/>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320" name="Google Shape;320;g136706cb1e6_0_0"/>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321" name="Google Shape;321;g136706cb1e6_0_0"/>
            <p:cNvPicPr preferRelativeResize="0"/>
            <p:nvPr/>
          </p:nvPicPr>
          <p:blipFill rotWithShape="1">
            <a:blip r:embed="rId4">
              <a:alphaModFix/>
            </a:blip>
            <a:srcRect b="0" l="9895" r="8731" t="0"/>
            <a:stretch/>
          </p:blipFill>
          <p:spPr>
            <a:xfrm>
              <a:off x="400885" y="325214"/>
              <a:ext cx="1033078" cy="489727"/>
            </a:xfrm>
            <a:prstGeom prst="rect">
              <a:avLst/>
            </a:prstGeom>
            <a:noFill/>
            <a:ln>
              <a:noFill/>
            </a:ln>
          </p:spPr>
        </p:pic>
      </p:grpSp>
      <p:sp>
        <p:nvSpPr>
          <p:cNvPr id="322" name="Google Shape;322;g136706cb1e6_0_0"/>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Exploratory Data Analysis</a:t>
            </a:r>
            <a:endParaRPr sz="2820">
              <a:solidFill>
                <a:srgbClr val="A338EB"/>
              </a:solidFill>
              <a:latin typeface="Maven Pro SemiBold"/>
              <a:ea typeface="Maven Pro SemiBold"/>
              <a:cs typeface="Maven Pro SemiBold"/>
              <a:sym typeface="Maven Pro SemiBold"/>
            </a:endParaRPr>
          </a:p>
        </p:txBody>
      </p:sp>
      <p:sp>
        <p:nvSpPr>
          <p:cNvPr id="323" name="Google Shape;323;g136706cb1e6_0_0"/>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EDA and Visualization</a:t>
            </a:r>
            <a:endParaRPr b="1" i="0" sz="1000" u="none" cap="none" strike="noStrike">
              <a:solidFill>
                <a:srgbClr val="601F99"/>
              </a:solidFill>
              <a:latin typeface="Inter"/>
              <a:ea typeface="Inter"/>
              <a:cs typeface="Inter"/>
              <a:sym typeface="Inter"/>
            </a:endParaRPr>
          </a:p>
        </p:txBody>
      </p:sp>
      <p:pic>
        <p:nvPicPr>
          <p:cNvPr id="324" name="Google Shape;324;g136706cb1e6_0_0"/>
          <p:cNvPicPr preferRelativeResize="0"/>
          <p:nvPr/>
        </p:nvPicPr>
        <p:blipFill>
          <a:blip r:embed="rId5">
            <a:alphaModFix/>
          </a:blip>
          <a:stretch>
            <a:fillRect/>
          </a:stretch>
        </p:blipFill>
        <p:spPr>
          <a:xfrm>
            <a:off x="157675" y="1402100"/>
            <a:ext cx="8828649" cy="3012125"/>
          </a:xfrm>
          <a:prstGeom prst="rect">
            <a:avLst/>
          </a:prstGeom>
          <a:noFill/>
          <a:ln>
            <a:noFill/>
          </a:ln>
        </p:spPr>
      </p:pic>
      <p:sp>
        <p:nvSpPr>
          <p:cNvPr id="325" name="Google Shape;325;g136706cb1e6_0_0"/>
          <p:cNvSpPr txBox="1"/>
          <p:nvPr>
            <p:ph idx="1" type="body"/>
          </p:nvPr>
        </p:nvSpPr>
        <p:spPr>
          <a:xfrm>
            <a:off x="376800" y="4351232"/>
            <a:ext cx="8390400" cy="5316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SzPts val="1800"/>
              <a:buNone/>
            </a:pPr>
            <a:r>
              <a:rPr b="1" lang="en" sz="1200">
                <a:solidFill>
                  <a:srgbClr val="A338EB"/>
                </a:solidFill>
                <a:latin typeface="Inter"/>
                <a:ea typeface="Inter"/>
                <a:cs typeface="Inter"/>
                <a:sym typeface="Inter"/>
              </a:rPr>
              <a:t>Insight:</a:t>
            </a:r>
            <a:r>
              <a:rPr lang="en" sz="1200">
                <a:solidFill>
                  <a:srgbClr val="282828"/>
                </a:solidFill>
                <a:latin typeface="Inter"/>
                <a:ea typeface="Inter"/>
                <a:cs typeface="Inter"/>
                <a:sym typeface="Inter"/>
              </a:rPr>
              <a:t> Average Weekly Sales tertinggi </a:t>
            </a:r>
            <a:r>
              <a:rPr b="1" lang="en" sz="1200">
                <a:solidFill>
                  <a:srgbClr val="A338EB"/>
                </a:solidFill>
                <a:latin typeface="Inter"/>
                <a:ea typeface="Inter"/>
                <a:cs typeface="Inter"/>
                <a:sym typeface="Inter"/>
              </a:rPr>
              <a:t>ketika</a:t>
            </a:r>
            <a:r>
              <a:rPr lang="en" sz="1200">
                <a:solidFill>
                  <a:srgbClr val="282828"/>
                </a:solidFill>
                <a:latin typeface="Inter"/>
                <a:ea typeface="Inter"/>
                <a:cs typeface="Inter"/>
                <a:sym typeface="Inter"/>
              </a:rPr>
              <a:t> Holiday Week terjadi di </a:t>
            </a:r>
            <a:r>
              <a:rPr b="1" lang="en" sz="1200">
                <a:solidFill>
                  <a:srgbClr val="A338EB"/>
                </a:solidFill>
                <a:latin typeface="Inter"/>
                <a:ea typeface="Inter"/>
                <a:cs typeface="Inter"/>
                <a:sym typeface="Inter"/>
              </a:rPr>
              <a:t>Thanksgiving</a:t>
            </a:r>
            <a:r>
              <a:rPr lang="en" sz="1200">
                <a:solidFill>
                  <a:srgbClr val="282828"/>
                </a:solidFill>
                <a:latin typeface="Inter"/>
                <a:ea typeface="Inter"/>
                <a:cs typeface="Inter"/>
                <a:sym typeface="Inter"/>
              </a:rPr>
              <a:t>.</a:t>
            </a:r>
            <a:br>
              <a:rPr lang="en" sz="1200">
                <a:solidFill>
                  <a:srgbClr val="282828"/>
                </a:solidFill>
                <a:latin typeface="Inter"/>
                <a:ea typeface="Inter"/>
                <a:cs typeface="Inter"/>
                <a:sym typeface="Inter"/>
              </a:rPr>
            </a:br>
            <a:r>
              <a:rPr lang="en" sz="1200">
                <a:solidFill>
                  <a:srgbClr val="282828"/>
                </a:solidFill>
                <a:latin typeface="Inter"/>
                <a:ea typeface="Inter"/>
                <a:cs typeface="Inter"/>
                <a:sym typeface="Inter"/>
              </a:rPr>
              <a:t>Dimana perbandingannya sebesar </a:t>
            </a:r>
            <a:r>
              <a:rPr b="1" lang="en" sz="1200">
                <a:solidFill>
                  <a:srgbClr val="A338EB"/>
                </a:solidFill>
                <a:latin typeface="Inter"/>
                <a:ea typeface="Inter"/>
                <a:cs typeface="Inter"/>
                <a:sym typeface="Inter"/>
              </a:rPr>
              <a:t>17,2 %</a:t>
            </a:r>
            <a:r>
              <a:rPr lang="en" sz="1200">
                <a:solidFill>
                  <a:srgbClr val="282828"/>
                </a:solidFill>
                <a:latin typeface="Inter"/>
                <a:ea typeface="Inter"/>
                <a:cs typeface="Inter"/>
                <a:sym typeface="Inter"/>
              </a:rPr>
              <a:t> lebih tinggi dibandingkan Hari Biasa</a:t>
            </a:r>
            <a:endParaRPr sz="1200">
              <a:solidFill>
                <a:srgbClr val="282828"/>
              </a:solidFill>
              <a:latin typeface="Inter"/>
              <a:ea typeface="Inter"/>
              <a:cs typeface="Inter"/>
              <a:sym typeface="Inter"/>
            </a:endParaRPr>
          </a:p>
        </p:txBody>
      </p:sp>
      <p:sp>
        <p:nvSpPr>
          <p:cNvPr id="326" name="Google Shape;326;g136706cb1e6_0_0"/>
          <p:cNvSpPr/>
          <p:nvPr/>
        </p:nvSpPr>
        <p:spPr>
          <a:xfrm>
            <a:off x="6658575" y="4043397"/>
            <a:ext cx="685143" cy="419615"/>
          </a:xfrm>
          <a:custGeom>
            <a:rect b="b" l="l" r="r" t="t"/>
            <a:pathLst>
              <a:path extrusionOk="0" h="14668" w="13160">
                <a:moveTo>
                  <a:pt x="0" y="0"/>
                </a:moveTo>
                <a:cubicBezTo>
                  <a:pt x="682" y="2272"/>
                  <a:pt x="-134" y="5270"/>
                  <a:pt x="1544" y="6948"/>
                </a:cubicBezTo>
                <a:cubicBezTo>
                  <a:pt x="4060" y="9464"/>
                  <a:pt x="9450" y="6748"/>
                  <a:pt x="11966" y="9264"/>
                </a:cubicBezTo>
                <a:cubicBezTo>
                  <a:pt x="13269" y="10567"/>
                  <a:pt x="13124" y="12826"/>
                  <a:pt x="13124" y="14668"/>
                </a:cubicBezTo>
              </a:path>
            </a:pathLst>
          </a:custGeom>
          <a:noFill/>
          <a:ln cap="flat" cmpd="sng" w="9525">
            <a:solidFill>
              <a:srgbClr val="A338EB"/>
            </a:solidFill>
            <a:prstDash val="solid"/>
            <a:round/>
            <a:headEnd len="med" w="med" type="none"/>
            <a:tailEnd len="med" w="med" type="none"/>
          </a:ln>
        </p:spPr>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g13b1a76df8b_3_0"/>
          <p:cNvPicPr preferRelativeResize="0"/>
          <p:nvPr/>
        </p:nvPicPr>
        <p:blipFill>
          <a:blip r:embed="rId3">
            <a:alphaModFix/>
          </a:blip>
          <a:stretch>
            <a:fillRect/>
          </a:stretch>
        </p:blipFill>
        <p:spPr>
          <a:xfrm>
            <a:off x="155450" y="1401825"/>
            <a:ext cx="8833105" cy="3008625"/>
          </a:xfrm>
          <a:prstGeom prst="rect">
            <a:avLst/>
          </a:prstGeom>
          <a:noFill/>
          <a:ln>
            <a:noFill/>
          </a:ln>
        </p:spPr>
      </p:pic>
      <p:sp>
        <p:nvSpPr>
          <p:cNvPr id="332" name="Google Shape;332;g13b1a76df8b_3_0"/>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333" name="Google Shape;333;g13b1a76df8b_3_0"/>
          <p:cNvGrpSpPr/>
          <p:nvPr/>
        </p:nvGrpSpPr>
        <p:grpSpPr>
          <a:xfrm>
            <a:off x="7503019" y="95797"/>
            <a:ext cx="1516771" cy="323122"/>
            <a:chOff x="400885" y="325214"/>
            <a:chExt cx="2298835" cy="489727"/>
          </a:xfrm>
        </p:grpSpPr>
        <p:pic>
          <p:nvPicPr>
            <p:cNvPr id="334" name="Google Shape;334;g13b1a76df8b_3_0"/>
            <p:cNvPicPr preferRelativeResize="0"/>
            <p:nvPr/>
          </p:nvPicPr>
          <p:blipFill rotWithShape="1">
            <a:blip r:embed="rId4">
              <a:alphaModFix/>
            </a:blip>
            <a:srcRect b="0" l="0" r="0" t="0"/>
            <a:stretch/>
          </p:blipFill>
          <p:spPr>
            <a:xfrm>
              <a:off x="1906971" y="358726"/>
              <a:ext cx="792749" cy="422701"/>
            </a:xfrm>
            <a:prstGeom prst="rect">
              <a:avLst/>
            </a:prstGeom>
            <a:noFill/>
            <a:ln>
              <a:noFill/>
            </a:ln>
          </p:spPr>
        </p:pic>
        <p:cxnSp>
          <p:nvCxnSpPr>
            <p:cNvPr id="335" name="Google Shape;335;g13b1a76df8b_3_0"/>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336" name="Google Shape;336;g13b1a76df8b_3_0"/>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337" name="Google Shape;337;g13b1a76df8b_3_0"/>
            <p:cNvPicPr preferRelativeResize="0"/>
            <p:nvPr/>
          </p:nvPicPr>
          <p:blipFill rotWithShape="1">
            <a:blip r:embed="rId5">
              <a:alphaModFix/>
            </a:blip>
            <a:srcRect b="0" l="9895" r="8731" t="0"/>
            <a:stretch/>
          </p:blipFill>
          <p:spPr>
            <a:xfrm>
              <a:off x="400885" y="325214"/>
              <a:ext cx="1033078" cy="489727"/>
            </a:xfrm>
            <a:prstGeom prst="rect">
              <a:avLst/>
            </a:prstGeom>
            <a:noFill/>
            <a:ln>
              <a:noFill/>
            </a:ln>
          </p:spPr>
        </p:pic>
      </p:grpSp>
      <p:sp>
        <p:nvSpPr>
          <p:cNvPr id="338" name="Google Shape;338;g13b1a76df8b_3_0"/>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Exploratory Data Analysis</a:t>
            </a:r>
            <a:endParaRPr sz="2820">
              <a:solidFill>
                <a:srgbClr val="A338EB"/>
              </a:solidFill>
              <a:latin typeface="Maven Pro SemiBold"/>
              <a:ea typeface="Maven Pro SemiBold"/>
              <a:cs typeface="Maven Pro SemiBold"/>
              <a:sym typeface="Maven Pro SemiBold"/>
            </a:endParaRPr>
          </a:p>
        </p:txBody>
      </p:sp>
      <p:sp>
        <p:nvSpPr>
          <p:cNvPr id="339" name="Google Shape;339;g13b1a76df8b_3_0"/>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EDA and Visualization</a:t>
            </a:r>
            <a:endParaRPr b="1" i="0" sz="1000" u="none" cap="none" strike="noStrike">
              <a:solidFill>
                <a:srgbClr val="601F99"/>
              </a:solidFill>
              <a:latin typeface="Inter"/>
              <a:ea typeface="Inter"/>
              <a:cs typeface="Inter"/>
              <a:sym typeface="Inter"/>
            </a:endParaRPr>
          </a:p>
        </p:txBody>
      </p:sp>
      <p:cxnSp>
        <p:nvCxnSpPr>
          <p:cNvPr id="340" name="Google Shape;340;g13b1a76df8b_3_0"/>
          <p:cNvCxnSpPr/>
          <p:nvPr/>
        </p:nvCxnSpPr>
        <p:spPr>
          <a:xfrm flipH="1" rot="10800000">
            <a:off x="4429400" y="1639775"/>
            <a:ext cx="1138500" cy="29700"/>
          </a:xfrm>
          <a:prstGeom prst="straightConnector1">
            <a:avLst/>
          </a:prstGeom>
          <a:noFill/>
          <a:ln cap="flat" cmpd="sng" w="9525">
            <a:solidFill>
              <a:srgbClr val="A338EB"/>
            </a:solidFill>
            <a:prstDash val="solid"/>
            <a:round/>
            <a:headEnd len="med" w="med" type="none"/>
            <a:tailEnd len="med" w="med" type="none"/>
          </a:ln>
        </p:spPr>
      </p:cxnSp>
      <p:sp>
        <p:nvSpPr>
          <p:cNvPr id="341" name="Google Shape;341;g13b1a76df8b_3_0"/>
          <p:cNvSpPr txBox="1"/>
          <p:nvPr>
            <p:ph idx="1" type="body"/>
          </p:nvPr>
        </p:nvSpPr>
        <p:spPr>
          <a:xfrm>
            <a:off x="376800" y="4351232"/>
            <a:ext cx="8390400" cy="5316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SzPts val="1800"/>
              <a:buNone/>
            </a:pPr>
            <a:r>
              <a:rPr b="1" lang="en" sz="1200">
                <a:solidFill>
                  <a:srgbClr val="A338EB"/>
                </a:solidFill>
                <a:latin typeface="Inter"/>
                <a:ea typeface="Inter"/>
                <a:cs typeface="Inter"/>
                <a:sym typeface="Inter"/>
              </a:rPr>
              <a:t>Insight:</a:t>
            </a:r>
            <a:r>
              <a:rPr lang="en" sz="1200">
                <a:solidFill>
                  <a:srgbClr val="282828"/>
                </a:solidFill>
                <a:latin typeface="Inter"/>
                <a:ea typeface="Inter"/>
                <a:cs typeface="Inter"/>
                <a:sym typeface="Inter"/>
              </a:rPr>
              <a:t> </a:t>
            </a:r>
            <a:r>
              <a:rPr lang="en" sz="1200">
                <a:solidFill>
                  <a:srgbClr val="282828"/>
                </a:solidFill>
                <a:latin typeface="Inter"/>
                <a:ea typeface="Inter"/>
                <a:cs typeface="Inter"/>
                <a:sym typeface="Inter"/>
              </a:rPr>
              <a:t>Average Weekly Sales</a:t>
            </a:r>
            <a:r>
              <a:rPr lang="en" sz="1200">
                <a:solidFill>
                  <a:srgbClr val="282828"/>
                </a:solidFill>
                <a:latin typeface="Inter"/>
                <a:ea typeface="Inter"/>
                <a:cs typeface="Inter"/>
                <a:sym typeface="Inter"/>
              </a:rPr>
              <a:t> tertinggi </a:t>
            </a:r>
            <a:r>
              <a:rPr b="1" lang="en" sz="1200">
                <a:solidFill>
                  <a:srgbClr val="A338EB"/>
                </a:solidFill>
                <a:latin typeface="Inter"/>
                <a:ea typeface="Inter"/>
                <a:cs typeface="Inter"/>
                <a:sym typeface="Inter"/>
              </a:rPr>
              <a:t>1 minggu sebelum</a:t>
            </a:r>
            <a:r>
              <a:rPr lang="en" sz="1200">
                <a:solidFill>
                  <a:srgbClr val="282828"/>
                </a:solidFill>
                <a:latin typeface="Inter"/>
                <a:ea typeface="Inter"/>
                <a:cs typeface="Inter"/>
                <a:sym typeface="Inter"/>
              </a:rPr>
              <a:t> Holiday Week terjadi di </a:t>
            </a:r>
            <a:r>
              <a:rPr b="1" lang="en" sz="1200">
                <a:solidFill>
                  <a:srgbClr val="A338EB"/>
                </a:solidFill>
                <a:latin typeface="Inter"/>
                <a:ea typeface="Inter"/>
                <a:cs typeface="Inter"/>
                <a:sym typeface="Inter"/>
              </a:rPr>
              <a:t>Christmas.</a:t>
            </a:r>
            <a:br>
              <a:rPr lang="en" sz="1200">
                <a:solidFill>
                  <a:srgbClr val="282828"/>
                </a:solidFill>
                <a:latin typeface="Inter"/>
                <a:ea typeface="Inter"/>
                <a:cs typeface="Inter"/>
                <a:sym typeface="Inter"/>
              </a:rPr>
            </a:br>
            <a:r>
              <a:rPr lang="en" sz="1200">
                <a:solidFill>
                  <a:srgbClr val="282828"/>
                </a:solidFill>
                <a:latin typeface="Inter"/>
                <a:ea typeface="Inter"/>
                <a:cs typeface="Inter"/>
                <a:sym typeface="Inter"/>
              </a:rPr>
              <a:t>Dimana perbandingannya sebesar </a:t>
            </a:r>
            <a:r>
              <a:rPr b="1" lang="en" sz="1200">
                <a:solidFill>
                  <a:srgbClr val="A338EB"/>
                </a:solidFill>
                <a:latin typeface="Inter"/>
                <a:ea typeface="Inter"/>
                <a:cs typeface="Inter"/>
                <a:sym typeface="Inter"/>
              </a:rPr>
              <a:t>25</a:t>
            </a:r>
            <a:r>
              <a:rPr b="1" lang="en" sz="1200">
                <a:solidFill>
                  <a:srgbClr val="A338EB"/>
                </a:solidFill>
                <a:latin typeface="Inter"/>
                <a:ea typeface="Inter"/>
                <a:cs typeface="Inter"/>
                <a:sym typeface="Inter"/>
              </a:rPr>
              <a:t>,8 %</a:t>
            </a:r>
            <a:r>
              <a:rPr lang="en" sz="1200">
                <a:solidFill>
                  <a:srgbClr val="282828"/>
                </a:solidFill>
                <a:latin typeface="Inter"/>
                <a:ea typeface="Inter"/>
                <a:cs typeface="Inter"/>
                <a:sym typeface="Inter"/>
              </a:rPr>
              <a:t> dibandingkan Hari Biasa</a:t>
            </a:r>
            <a:endParaRPr sz="1200">
              <a:solidFill>
                <a:srgbClr val="282828"/>
              </a:solidFill>
              <a:latin typeface="Inter"/>
              <a:ea typeface="Inter"/>
              <a:cs typeface="Inter"/>
              <a:sym typeface="Inter"/>
            </a:endParaRPr>
          </a:p>
        </p:txBody>
      </p:sp>
      <p:sp>
        <p:nvSpPr>
          <p:cNvPr id="342" name="Google Shape;342;g13b1a76df8b_3_0"/>
          <p:cNvSpPr/>
          <p:nvPr/>
        </p:nvSpPr>
        <p:spPr>
          <a:xfrm>
            <a:off x="8077125" y="4062700"/>
            <a:ext cx="604039" cy="492150"/>
          </a:xfrm>
          <a:custGeom>
            <a:rect b="b" l="l" r="r" t="t"/>
            <a:pathLst>
              <a:path extrusionOk="0" h="19686" w="15670">
                <a:moveTo>
                  <a:pt x="0" y="19686"/>
                </a:moveTo>
                <a:cubicBezTo>
                  <a:pt x="4612" y="19686"/>
                  <a:pt x="9477" y="17543"/>
                  <a:pt x="12738" y="14282"/>
                </a:cubicBezTo>
                <a:cubicBezTo>
                  <a:pt x="16135" y="10885"/>
                  <a:pt x="16187" y="4557"/>
                  <a:pt x="14668" y="0"/>
                </a:cubicBezTo>
              </a:path>
            </a:pathLst>
          </a:custGeom>
          <a:noFill/>
          <a:ln cap="flat" cmpd="sng" w="9525">
            <a:solidFill>
              <a:srgbClr val="A338EB"/>
            </a:solidFill>
            <a:prstDash val="solid"/>
            <a:round/>
            <a:headEnd len="med" w="med" type="none"/>
            <a:tailEnd len="med" w="med" type="none"/>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0FF"/>
        </a:solidFill>
      </p:bgPr>
    </p:bg>
    <p:spTree>
      <p:nvGrpSpPr>
        <p:cNvPr id="70" name="Shape 70"/>
        <p:cNvGrpSpPr/>
        <p:nvPr/>
      </p:nvGrpSpPr>
      <p:grpSpPr>
        <a:xfrm>
          <a:off x="0" y="0"/>
          <a:ext cx="0" cy="0"/>
          <a:chOff x="0" y="0"/>
          <a:chExt cx="0" cy="0"/>
        </a:xfrm>
      </p:grpSpPr>
      <p:sp>
        <p:nvSpPr>
          <p:cNvPr id="71" name="Google Shape;71;p3"/>
          <p:cNvSpPr txBox="1"/>
          <p:nvPr>
            <p:ph type="title"/>
          </p:nvPr>
        </p:nvSpPr>
        <p:spPr>
          <a:xfrm>
            <a:off x="517750" y="1101600"/>
            <a:ext cx="6253800" cy="2940300"/>
          </a:xfrm>
          <a:prstGeom prst="rect">
            <a:avLst/>
          </a:prstGeom>
          <a:noFill/>
          <a:ln>
            <a:noFill/>
          </a:ln>
        </p:spPr>
        <p:txBody>
          <a:bodyPr anchorCtr="0" anchor="ctr" bIns="91425" lIns="91425" spcFirstLastPara="1" rIns="91425" wrap="square" tIns="91425">
            <a:normAutofit/>
          </a:bodyPr>
          <a:lstStyle/>
          <a:p>
            <a:pPr indent="-381000" lvl="0" marL="457200" rtl="0" algn="l">
              <a:lnSpc>
                <a:spcPct val="150000"/>
              </a:lnSpc>
              <a:spcBef>
                <a:spcPts val="0"/>
              </a:spcBef>
              <a:spcAft>
                <a:spcPts val="0"/>
              </a:spcAft>
              <a:buClr>
                <a:srgbClr val="282828"/>
              </a:buClr>
              <a:buSzPts val="2400"/>
              <a:buFont typeface="Quattrocento Sans"/>
              <a:buAutoNum type="arabicPeriod"/>
            </a:pPr>
            <a:r>
              <a:rPr b="1" lang="en" sz="2400">
                <a:solidFill>
                  <a:srgbClr val="282828"/>
                </a:solidFill>
                <a:latin typeface="Quattrocento Sans"/>
                <a:ea typeface="Quattrocento Sans"/>
                <a:cs typeface="Quattrocento Sans"/>
                <a:sym typeface="Quattrocento Sans"/>
              </a:rPr>
              <a:t>Latar Belakang</a:t>
            </a:r>
            <a:endParaRPr b="1" sz="2400">
              <a:solidFill>
                <a:srgbClr val="282828"/>
              </a:solidFill>
              <a:latin typeface="Quattrocento Sans"/>
              <a:ea typeface="Quattrocento Sans"/>
              <a:cs typeface="Quattrocento Sans"/>
              <a:sym typeface="Quattrocento Sans"/>
            </a:endParaRPr>
          </a:p>
          <a:p>
            <a:pPr indent="-381000" lvl="0" marL="457200" rtl="0" algn="l">
              <a:lnSpc>
                <a:spcPct val="150000"/>
              </a:lnSpc>
              <a:spcBef>
                <a:spcPts val="0"/>
              </a:spcBef>
              <a:spcAft>
                <a:spcPts val="0"/>
              </a:spcAft>
              <a:buClr>
                <a:srgbClr val="282828"/>
              </a:buClr>
              <a:buSzPts val="2400"/>
              <a:buFont typeface="Quattrocento Sans"/>
              <a:buAutoNum type="arabicPeriod"/>
            </a:pPr>
            <a:r>
              <a:rPr b="1" lang="en" sz="2400">
                <a:solidFill>
                  <a:srgbClr val="282828"/>
                </a:solidFill>
                <a:latin typeface="Quattrocento Sans"/>
                <a:ea typeface="Quattrocento Sans"/>
                <a:cs typeface="Quattrocento Sans"/>
                <a:sym typeface="Quattrocento Sans"/>
              </a:rPr>
              <a:t>Eksplorasi Data dan Visualisasi</a:t>
            </a:r>
            <a:endParaRPr b="1" sz="2400">
              <a:solidFill>
                <a:srgbClr val="282828"/>
              </a:solidFill>
              <a:latin typeface="Quattrocento Sans"/>
              <a:ea typeface="Quattrocento Sans"/>
              <a:cs typeface="Quattrocento Sans"/>
              <a:sym typeface="Quattrocento Sans"/>
            </a:endParaRPr>
          </a:p>
          <a:p>
            <a:pPr indent="-381000" lvl="0" marL="457200" rtl="0" algn="l">
              <a:lnSpc>
                <a:spcPct val="150000"/>
              </a:lnSpc>
              <a:spcBef>
                <a:spcPts val="0"/>
              </a:spcBef>
              <a:spcAft>
                <a:spcPts val="0"/>
              </a:spcAft>
              <a:buClr>
                <a:srgbClr val="282828"/>
              </a:buClr>
              <a:buSzPts val="2400"/>
              <a:buFont typeface="Quattrocento Sans"/>
              <a:buAutoNum type="arabicPeriod"/>
            </a:pPr>
            <a:r>
              <a:rPr b="1" lang="en" sz="2400">
                <a:solidFill>
                  <a:srgbClr val="282828"/>
                </a:solidFill>
                <a:latin typeface="Quattrocento Sans"/>
                <a:ea typeface="Quattrocento Sans"/>
                <a:cs typeface="Quattrocento Sans"/>
                <a:sym typeface="Quattrocento Sans"/>
              </a:rPr>
              <a:t>Modelling</a:t>
            </a:r>
            <a:endParaRPr b="1" sz="2400">
              <a:solidFill>
                <a:srgbClr val="282828"/>
              </a:solidFill>
              <a:latin typeface="Quattrocento Sans"/>
              <a:ea typeface="Quattrocento Sans"/>
              <a:cs typeface="Quattrocento Sans"/>
              <a:sym typeface="Quattrocento Sans"/>
            </a:endParaRPr>
          </a:p>
          <a:p>
            <a:pPr indent="-381000" lvl="0" marL="457200" rtl="0" algn="l">
              <a:lnSpc>
                <a:spcPct val="150000"/>
              </a:lnSpc>
              <a:spcBef>
                <a:spcPts val="0"/>
              </a:spcBef>
              <a:spcAft>
                <a:spcPts val="0"/>
              </a:spcAft>
              <a:buClr>
                <a:srgbClr val="282828"/>
              </a:buClr>
              <a:buSzPts val="2400"/>
              <a:buFont typeface="Quattrocento Sans"/>
              <a:buAutoNum type="arabicPeriod"/>
            </a:pPr>
            <a:r>
              <a:rPr b="1" lang="en" sz="2400">
                <a:solidFill>
                  <a:srgbClr val="282828"/>
                </a:solidFill>
                <a:latin typeface="Quattrocento Sans"/>
                <a:ea typeface="Quattrocento Sans"/>
                <a:cs typeface="Quattrocento Sans"/>
                <a:sym typeface="Quattrocento Sans"/>
              </a:rPr>
              <a:t>Kesimpulan</a:t>
            </a:r>
            <a:endParaRPr b="1" sz="2400">
              <a:solidFill>
                <a:srgbClr val="282828"/>
              </a:solidFill>
              <a:latin typeface="Quattrocento Sans"/>
              <a:ea typeface="Quattrocento Sans"/>
              <a:cs typeface="Quattrocento Sans"/>
              <a:sym typeface="Quattrocento Sans"/>
            </a:endParaRPr>
          </a:p>
        </p:txBody>
      </p:sp>
      <p:pic>
        <p:nvPicPr>
          <p:cNvPr id="72" name="Google Shape;72;p3"/>
          <p:cNvPicPr preferRelativeResize="0"/>
          <p:nvPr/>
        </p:nvPicPr>
        <p:blipFill rotWithShape="1">
          <a:blip r:embed="rId3">
            <a:alphaModFix/>
          </a:blip>
          <a:srcRect b="39246" l="0" r="43099" t="0"/>
          <a:stretch/>
        </p:blipFill>
        <p:spPr>
          <a:xfrm>
            <a:off x="5082000" y="1401150"/>
            <a:ext cx="4061998" cy="3742351"/>
          </a:xfrm>
          <a:prstGeom prst="rect">
            <a:avLst/>
          </a:prstGeom>
          <a:noFill/>
          <a:ln>
            <a:noFill/>
          </a:ln>
        </p:spPr>
      </p:pic>
      <p:sp>
        <p:nvSpPr>
          <p:cNvPr id="73" name="Google Shape;73;p3"/>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sp>
        <p:nvSpPr>
          <p:cNvPr id="74" name="Google Shape;74;p3"/>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601F99"/>
                </a:solidFill>
                <a:latin typeface="Inter"/>
                <a:ea typeface="Inter"/>
                <a:cs typeface="Inter"/>
                <a:sym typeface="Inter"/>
              </a:rPr>
              <a:t>Daftar Isi</a:t>
            </a:r>
            <a:endParaRPr b="1" i="0" sz="1000" u="none" cap="none" strike="noStrike">
              <a:solidFill>
                <a:srgbClr val="601F99"/>
              </a:solidFill>
              <a:latin typeface="Inter"/>
              <a:ea typeface="Inter"/>
              <a:cs typeface="Inter"/>
              <a:sym typeface="Inter"/>
            </a:endParaRPr>
          </a:p>
        </p:txBody>
      </p:sp>
      <p:grpSp>
        <p:nvGrpSpPr>
          <p:cNvPr id="75" name="Google Shape;75;p3"/>
          <p:cNvGrpSpPr/>
          <p:nvPr/>
        </p:nvGrpSpPr>
        <p:grpSpPr>
          <a:xfrm>
            <a:off x="7503019" y="95797"/>
            <a:ext cx="1516771" cy="323122"/>
            <a:chOff x="400885" y="325214"/>
            <a:chExt cx="2298835" cy="489727"/>
          </a:xfrm>
        </p:grpSpPr>
        <p:pic>
          <p:nvPicPr>
            <p:cNvPr id="76" name="Google Shape;76;p3"/>
            <p:cNvPicPr preferRelativeResize="0"/>
            <p:nvPr/>
          </p:nvPicPr>
          <p:blipFill rotWithShape="1">
            <a:blip r:embed="rId4">
              <a:alphaModFix/>
            </a:blip>
            <a:srcRect b="0" l="0" r="0" t="0"/>
            <a:stretch/>
          </p:blipFill>
          <p:spPr>
            <a:xfrm>
              <a:off x="1906971" y="358726"/>
              <a:ext cx="792749" cy="422701"/>
            </a:xfrm>
            <a:prstGeom prst="rect">
              <a:avLst/>
            </a:prstGeom>
            <a:noFill/>
            <a:ln>
              <a:noFill/>
            </a:ln>
          </p:spPr>
        </p:pic>
        <p:cxnSp>
          <p:nvCxnSpPr>
            <p:cNvPr id="77" name="Google Shape;77;p3"/>
            <p:cNvCxnSpPr/>
            <p:nvPr/>
          </p:nvCxnSpPr>
          <p:spPr>
            <a:xfrm>
              <a:off x="1632394" y="460384"/>
              <a:ext cx="0" cy="219345"/>
            </a:xfrm>
            <a:prstGeom prst="straightConnector1">
              <a:avLst/>
            </a:prstGeom>
            <a:noFill/>
            <a:ln cap="flat" cmpd="sng" w="9525">
              <a:solidFill>
                <a:schemeClr val="dk2"/>
              </a:solidFill>
              <a:prstDash val="solid"/>
              <a:round/>
              <a:headEnd len="sm" w="sm" type="none"/>
              <a:tailEnd len="sm" w="sm" type="none"/>
            </a:ln>
          </p:spPr>
        </p:cxnSp>
        <p:cxnSp>
          <p:nvCxnSpPr>
            <p:cNvPr id="78" name="Google Shape;78;p3"/>
            <p:cNvCxnSpPr/>
            <p:nvPr/>
          </p:nvCxnSpPr>
          <p:spPr>
            <a:xfrm>
              <a:off x="1632360" y="460384"/>
              <a:ext cx="0" cy="219345"/>
            </a:xfrm>
            <a:prstGeom prst="straightConnector1">
              <a:avLst/>
            </a:prstGeom>
            <a:noFill/>
            <a:ln cap="flat" cmpd="sng" w="9525">
              <a:solidFill>
                <a:schemeClr val="dk2"/>
              </a:solidFill>
              <a:prstDash val="solid"/>
              <a:round/>
              <a:headEnd len="sm" w="sm" type="none"/>
              <a:tailEnd len="sm" w="sm" type="none"/>
            </a:ln>
          </p:spPr>
        </p:cxnSp>
        <p:pic>
          <p:nvPicPr>
            <p:cNvPr id="79" name="Google Shape;79;p3"/>
            <p:cNvPicPr preferRelativeResize="0"/>
            <p:nvPr/>
          </p:nvPicPr>
          <p:blipFill rotWithShape="1">
            <a:blip r:embed="rId5">
              <a:alphaModFix/>
            </a:blip>
            <a:srcRect b="0" l="9894" r="8731" t="0"/>
            <a:stretch/>
          </p:blipFill>
          <p:spPr>
            <a:xfrm>
              <a:off x="400885" y="325214"/>
              <a:ext cx="1033078" cy="489727"/>
            </a:xfrm>
            <a:prstGeom prst="rect">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g13a64fd30c8_0_0"/>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348" name="Google Shape;348;g13a64fd30c8_0_0"/>
          <p:cNvGrpSpPr/>
          <p:nvPr/>
        </p:nvGrpSpPr>
        <p:grpSpPr>
          <a:xfrm>
            <a:off x="7503019" y="95797"/>
            <a:ext cx="1516771" cy="323122"/>
            <a:chOff x="400885" y="325214"/>
            <a:chExt cx="2298835" cy="489727"/>
          </a:xfrm>
        </p:grpSpPr>
        <p:pic>
          <p:nvPicPr>
            <p:cNvPr id="349" name="Google Shape;349;g13a64fd30c8_0_0"/>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350" name="Google Shape;350;g13a64fd30c8_0_0"/>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351" name="Google Shape;351;g13a64fd30c8_0_0"/>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352" name="Google Shape;352;g13a64fd30c8_0_0"/>
            <p:cNvPicPr preferRelativeResize="0"/>
            <p:nvPr/>
          </p:nvPicPr>
          <p:blipFill rotWithShape="1">
            <a:blip r:embed="rId4">
              <a:alphaModFix/>
            </a:blip>
            <a:srcRect b="0" l="9895" r="8731" t="0"/>
            <a:stretch/>
          </p:blipFill>
          <p:spPr>
            <a:xfrm>
              <a:off x="400885" y="325214"/>
              <a:ext cx="1033078" cy="489727"/>
            </a:xfrm>
            <a:prstGeom prst="rect">
              <a:avLst/>
            </a:prstGeom>
            <a:noFill/>
            <a:ln>
              <a:noFill/>
            </a:ln>
          </p:spPr>
        </p:pic>
      </p:grpSp>
      <p:sp>
        <p:nvSpPr>
          <p:cNvPr id="353" name="Google Shape;353;g13a64fd30c8_0_0"/>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Exploratory Data Analysis</a:t>
            </a:r>
            <a:endParaRPr sz="2820">
              <a:solidFill>
                <a:srgbClr val="A338EB"/>
              </a:solidFill>
              <a:latin typeface="Maven Pro SemiBold"/>
              <a:ea typeface="Maven Pro SemiBold"/>
              <a:cs typeface="Maven Pro SemiBold"/>
              <a:sym typeface="Maven Pro SemiBold"/>
            </a:endParaRPr>
          </a:p>
        </p:txBody>
      </p:sp>
      <p:sp>
        <p:nvSpPr>
          <p:cNvPr id="354" name="Google Shape;354;g13a64fd30c8_0_0"/>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EDA and Visualization</a:t>
            </a:r>
            <a:endParaRPr b="1" i="0" sz="1000" u="none" cap="none" strike="noStrike">
              <a:solidFill>
                <a:srgbClr val="601F99"/>
              </a:solidFill>
              <a:latin typeface="Inter"/>
              <a:ea typeface="Inter"/>
              <a:cs typeface="Inter"/>
              <a:sym typeface="Inter"/>
            </a:endParaRPr>
          </a:p>
        </p:txBody>
      </p:sp>
      <p:sp>
        <p:nvSpPr>
          <p:cNvPr id="355" name="Google Shape;355;g13a64fd30c8_0_0"/>
          <p:cNvSpPr txBox="1"/>
          <p:nvPr>
            <p:ph idx="1" type="body"/>
          </p:nvPr>
        </p:nvSpPr>
        <p:spPr>
          <a:xfrm>
            <a:off x="311700" y="1958975"/>
            <a:ext cx="2245800" cy="1476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282828"/>
                </a:solidFill>
                <a:latin typeface="Inter"/>
                <a:ea typeface="Inter"/>
                <a:cs typeface="Inter"/>
                <a:sym typeface="Inter"/>
              </a:rPr>
              <a:t>Kategori Unemployment Rate:</a:t>
            </a:r>
            <a:endParaRPr sz="1100">
              <a:solidFill>
                <a:srgbClr val="282828"/>
              </a:solidFill>
              <a:latin typeface="Inter"/>
              <a:ea typeface="Inter"/>
              <a:cs typeface="Inter"/>
              <a:sym typeface="Inter"/>
            </a:endParaRPr>
          </a:p>
          <a:p>
            <a:pPr indent="0" lvl="0" marL="0" rtl="0" algn="l">
              <a:lnSpc>
                <a:spcPct val="115000"/>
              </a:lnSpc>
              <a:spcBef>
                <a:spcPts val="0"/>
              </a:spcBef>
              <a:spcAft>
                <a:spcPts val="0"/>
              </a:spcAft>
              <a:buNone/>
            </a:pPr>
            <a:r>
              <a:rPr lang="en" sz="1100">
                <a:solidFill>
                  <a:srgbClr val="282828"/>
                </a:solidFill>
                <a:latin typeface="Inter"/>
                <a:ea typeface="Inter"/>
                <a:cs typeface="Inter"/>
                <a:sym typeface="Inter"/>
              </a:rPr>
              <a:t>8.0 - 9.9 	: 1 (Very Low)</a:t>
            </a:r>
            <a:endParaRPr sz="1100">
              <a:solidFill>
                <a:srgbClr val="282828"/>
              </a:solidFill>
              <a:latin typeface="Inter"/>
              <a:ea typeface="Inter"/>
              <a:cs typeface="Inter"/>
              <a:sym typeface="Inter"/>
            </a:endParaRPr>
          </a:p>
          <a:p>
            <a:pPr indent="0" lvl="0" marL="0" rtl="0" algn="l">
              <a:spcBef>
                <a:spcPts val="0"/>
              </a:spcBef>
              <a:spcAft>
                <a:spcPts val="0"/>
              </a:spcAft>
              <a:buNone/>
            </a:pPr>
            <a:r>
              <a:rPr lang="en" sz="1100">
                <a:solidFill>
                  <a:srgbClr val="282828"/>
                </a:solidFill>
                <a:latin typeface="Inter"/>
                <a:ea typeface="Inter"/>
                <a:cs typeface="Inter"/>
                <a:sym typeface="Inter"/>
              </a:rPr>
              <a:t>10.0 - 10.9	: 2 (</a:t>
            </a:r>
            <a:r>
              <a:rPr lang="en" sz="1100">
                <a:solidFill>
                  <a:srgbClr val="282828"/>
                </a:solidFill>
                <a:latin typeface="Inter"/>
                <a:ea typeface="Inter"/>
                <a:cs typeface="Inter"/>
                <a:sym typeface="Inter"/>
              </a:rPr>
              <a:t>Low</a:t>
            </a:r>
            <a:r>
              <a:rPr lang="en" sz="1100">
                <a:solidFill>
                  <a:srgbClr val="282828"/>
                </a:solidFill>
                <a:latin typeface="Inter"/>
                <a:ea typeface="Inter"/>
                <a:cs typeface="Inter"/>
                <a:sym typeface="Inter"/>
              </a:rPr>
              <a:t>)</a:t>
            </a:r>
            <a:endParaRPr sz="1100">
              <a:solidFill>
                <a:srgbClr val="282828"/>
              </a:solidFill>
              <a:latin typeface="Inter"/>
              <a:ea typeface="Inter"/>
              <a:cs typeface="Inter"/>
              <a:sym typeface="Inter"/>
            </a:endParaRPr>
          </a:p>
          <a:p>
            <a:pPr indent="0" lvl="0" marL="0" rtl="0" algn="l">
              <a:spcBef>
                <a:spcPts val="0"/>
              </a:spcBef>
              <a:spcAft>
                <a:spcPts val="0"/>
              </a:spcAft>
              <a:buNone/>
            </a:pPr>
            <a:r>
              <a:rPr lang="en" sz="1100">
                <a:solidFill>
                  <a:srgbClr val="282828"/>
                </a:solidFill>
                <a:latin typeface="Inter"/>
                <a:ea typeface="Inter"/>
                <a:cs typeface="Inter"/>
                <a:sym typeface="Inter"/>
              </a:rPr>
              <a:t>11.0 - 11.9	: 3 (</a:t>
            </a:r>
            <a:r>
              <a:rPr lang="en" sz="1100">
                <a:solidFill>
                  <a:srgbClr val="282828"/>
                </a:solidFill>
                <a:latin typeface="Inter"/>
                <a:ea typeface="Inter"/>
                <a:cs typeface="Inter"/>
                <a:sym typeface="Inter"/>
              </a:rPr>
              <a:t>Slightly Low</a:t>
            </a:r>
            <a:r>
              <a:rPr lang="en" sz="1100">
                <a:solidFill>
                  <a:srgbClr val="282828"/>
                </a:solidFill>
                <a:latin typeface="Inter"/>
                <a:ea typeface="Inter"/>
                <a:cs typeface="Inter"/>
                <a:sym typeface="Inter"/>
              </a:rPr>
              <a:t>)</a:t>
            </a:r>
            <a:endParaRPr sz="1100">
              <a:solidFill>
                <a:srgbClr val="282828"/>
              </a:solidFill>
              <a:latin typeface="Inter"/>
              <a:ea typeface="Inter"/>
              <a:cs typeface="Inter"/>
              <a:sym typeface="Inter"/>
            </a:endParaRPr>
          </a:p>
          <a:p>
            <a:pPr indent="0" lvl="0" marL="0" rtl="0" algn="l">
              <a:spcBef>
                <a:spcPts val="0"/>
              </a:spcBef>
              <a:spcAft>
                <a:spcPts val="0"/>
              </a:spcAft>
              <a:buNone/>
            </a:pPr>
            <a:r>
              <a:rPr lang="en" sz="1100">
                <a:solidFill>
                  <a:srgbClr val="282828"/>
                </a:solidFill>
                <a:latin typeface="Inter"/>
                <a:ea typeface="Inter"/>
                <a:cs typeface="Inter"/>
                <a:sym typeface="Inter"/>
              </a:rPr>
              <a:t>12.0 - 12.9	: 4 (</a:t>
            </a:r>
            <a:r>
              <a:rPr lang="en" sz="1100">
                <a:solidFill>
                  <a:srgbClr val="282828"/>
                </a:solidFill>
                <a:latin typeface="Inter"/>
                <a:ea typeface="Inter"/>
                <a:cs typeface="Inter"/>
                <a:sym typeface="Inter"/>
              </a:rPr>
              <a:t>Slightly High</a:t>
            </a:r>
            <a:r>
              <a:rPr lang="en" sz="1100">
                <a:solidFill>
                  <a:srgbClr val="282828"/>
                </a:solidFill>
                <a:latin typeface="Inter"/>
                <a:ea typeface="Inter"/>
                <a:cs typeface="Inter"/>
                <a:sym typeface="Inter"/>
              </a:rPr>
              <a:t>)</a:t>
            </a:r>
            <a:endParaRPr sz="1100">
              <a:solidFill>
                <a:srgbClr val="282828"/>
              </a:solidFill>
              <a:latin typeface="Inter"/>
              <a:ea typeface="Inter"/>
              <a:cs typeface="Inter"/>
              <a:sym typeface="Inter"/>
            </a:endParaRPr>
          </a:p>
          <a:p>
            <a:pPr indent="0" lvl="0" marL="0" rtl="0" algn="l">
              <a:spcBef>
                <a:spcPts val="0"/>
              </a:spcBef>
              <a:spcAft>
                <a:spcPts val="0"/>
              </a:spcAft>
              <a:buNone/>
            </a:pPr>
            <a:r>
              <a:rPr lang="en" sz="1100">
                <a:solidFill>
                  <a:srgbClr val="282828"/>
                </a:solidFill>
                <a:latin typeface="Inter"/>
                <a:ea typeface="Inter"/>
                <a:cs typeface="Inter"/>
                <a:sym typeface="Inter"/>
              </a:rPr>
              <a:t>13.0 - 13.9	: 5 (</a:t>
            </a:r>
            <a:r>
              <a:rPr lang="en" sz="1100">
                <a:solidFill>
                  <a:srgbClr val="282828"/>
                </a:solidFill>
                <a:latin typeface="Inter"/>
                <a:ea typeface="Inter"/>
                <a:cs typeface="Inter"/>
                <a:sym typeface="Inter"/>
              </a:rPr>
              <a:t>High</a:t>
            </a:r>
            <a:r>
              <a:rPr lang="en" sz="1100">
                <a:solidFill>
                  <a:srgbClr val="282828"/>
                </a:solidFill>
                <a:latin typeface="Inter"/>
                <a:ea typeface="Inter"/>
                <a:cs typeface="Inter"/>
                <a:sym typeface="Inter"/>
              </a:rPr>
              <a:t>)</a:t>
            </a:r>
            <a:endParaRPr sz="1100">
              <a:solidFill>
                <a:srgbClr val="282828"/>
              </a:solidFill>
              <a:latin typeface="Inter"/>
              <a:ea typeface="Inter"/>
              <a:cs typeface="Inter"/>
              <a:sym typeface="Inter"/>
            </a:endParaRPr>
          </a:p>
          <a:p>
            <a:pPr indent="0" lvl="0" marL="0" rtl="0" algn="l">
              <a:spcBef>
                <a:spcPts val="0"/>
              </a:spcBef>
              <a:spcAft>
                <a:spcPts val="0"/>
              </a:spcAft>
              <a:buNone/>
            </a:pPr>
            <a:r>
              <a:rPr lang="en" sz="1100">
                <a:solidFill>
                  <a:srgbClr val="282828"/>
                </a:solidFill>
                <a:latin typeface="Inter"/>
                <a:ea typeface="Inter"/>
                <a:cs typeface="Inter"/>
                <a:sym typeface="Inter"/>
              </a:rPr>
              <a:t>14.0 - 14.9	: 6 (</a:t>
            </a:r>
            <a:r>
              <a:rPr lang="en" sz="1100">
                <a:solidFill>
                  <a:srgbClr val="282828"/>
                </a:solidFill>
                <a:latin typeface="Inter"/>
                <a:ea typeface="Inter"/>
                <a:cs typeface="Inter"/>
                <a:sym typeface="Inter"/>
              </a:rPr>
              <a:t>Very High</a:t>
            </a:r>
            <a:r>
              <a:rPr lang="en" sz="1100">
                <a:solidFill>
                  <a:srgbClr val="282828"/>
                </a:solidFill>
                <a:latin typeface="Inter"/>
                <a:ea typeface="Inter"/>
                <a:cs typeface="Inter"/>
                <a:sym typeface="Inter"/>
              </a:rPr>
              <a:t>)</a:t>
            </a:r>
            <a:endParaRPr sz="1100">
              <a:solidFill>
                <a:srgbClr val="282828"/>
              </a:solidFill>
              <a:latin typeface="Inter"/>
              <a:ea typeface="Inter"/>
              <a:cs typeface="Inter"/>
              <a:sym typeface="Inter"/>
            </a:endParaRPr>
          </a:p>
        </p:txBody>
      </p:sp>
      <p:pic>
        <p:nvPicPr>
          <p:cNvPr id="356" name="Google Shape;356;g13a64fd30c8_0_0"/>
          <p:cNvPicPr preferRelativeResize="0"/>
          <p:nvPr/>
        </p:nvPicPr>
        <p:blipFill>
          <a:blip r:embed="rId5">
            <a:alphaModFix/>
          </a:blip>
          <a:stretch>
            <a:fillRect/>
          </a:stretch>
        </p:blipFill>
        <p:spPr>
          <a:xfrm>
            <a:off x="2633705" y="1747975"/>
            <a:ext cx="6386096" cy="2911699"/>
          </a:xfrm>
          <a:prstGeom prst="rect">
            <a:avLst/>
          </a:prstGeom>
          <a:noFill/>
          <a:ln>
            <a:noFill/>
          </a:ln>
        </p:spPr>
      </p:pic>
      <p:sp>
        <p:nvSpPr>
          <p:cNvPr id="357" name="Google Shape;357;g13a64fd30c8_0_0"/>
          <p:cNvSpPr txBox="1"/>
          <p:nvPr>
            <p:ph idx="1" type="body"/>
          </p:nvPr>
        </p:nvSpPr>
        <p:spPr>
          <a:xfrm>
            <a:off x="273600" y="3573800"/>
            <a:ext cx="1974900" cy="89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SzPts val="1800"/>
              <a:buNone/>
            </a:pPr>
            <a:r>
              <a:rPr b="1" lang="en" sz="1100">
                <a:solidFill>
                  <a:srgbClr val="A338EB"/>
                </a:solidFill>
                <a:latin typeface="Inter"/>
                <a:ea typeface="Inter"/>
                <a:cs typeface="Inter"/>
                <a:sym typeface="Inter"/>
              </a:rPr>
              <a:t>Insight:</a:t>
            </a:r>
            <a:r>
              <a:rPr lang="en" sz="1100">
                <a:solidFill>
                  <a:srgbClr val="282828"/>
                </a:solidFill>
                <a:latin typeface="Inter"/>
                <a:ea typeface="Inter"/>
                <a:cs typeface="Inter"/>
                <a:sym typeface="Inter"/>
              </a:rPr>
              <a:t> </a:t>
            </a:r>
            <a:r>
              <a:rPr lang="en" sz="1100">
                <a:solidFill>
                  <a:srgbClr val="282828"/>
                </a:solidFill>
                <a:latin typeface="Inter"/>
                <a:ea typeface="Inter"/>
                <a:cs typeface="Inter"/>
                <a:sym typeface="Inter"/>
              </a:rPr>
              <a:t>Average Weekly Sales</a:t>
            </a:r>
            <a:r>
              <a:rPr lang="en" sz="1100">
                <a:solidFill>
                  <a:srgbClr val="282828"/>
                </a:solidFill>
                <a:latin typeface="Inter"/>
                <a:ea typeface="Inter"/>
                <a:cs typeface="Inter"/>
                <a:sym typeface="Inter"/>
              </a:rPr>
              <a:t> tertinggi terjadi ketika Unemployment Rate </a:t>
            </a:r>
            <a:r>
              <a:rPr b="1" lang="en" sz="1100">
                <a:solidFill>
                  <a:srgbClr val="A338EB"/>
                </a:solidFill>
                <a:latin typeface="Inter"/>
                <a:ea typeface="Inter"/>
                <a:cs typeface="Inter"/>
                <a:sym typeface="Inter"/>
              </a:rPr>
              <a:t>Sangat Rendah</a:t>
            </a:r>
            <a:r>
              <a:rPr lang="en" sz="1100">
                <a:solidFill>
                  <a:srgbClr val="282828"/>
                </a:solidFill>
                <a:latin typeface="Inter"/>
                <a:ea typeface="Inter"/>
                <a:cs typeface="Inter"/>
                <a:sym typeface="Inter"/>
              </a:rPr>
              <a:t>.</a:t>
            </a:r>
            <a:endParaRPr sz="1100">
              <a:solidFill>
                <a:srgbClr val="282828"/>
              </a:solidFill>
              <a:latin typeface="Inter"/>
              <a:ea typeface="Inter"/>
              <a:cs typeface="Inter"/>
              <a:sym typeface="Inter"/>
            </a:endParaRPr>
          </a:p>
        </p:txBody>
      </p:sp>
      <p:sp>
        <p:nvSpPr>
          <p:cNvPr id="358" name="Google Shape;358;g13a64fd30c8_0_0"/>
          <p:cNvSpPr/>
          <p:nvPr/>
        </p:nvSpPr>
        <p:spPr>
          <a:xfrm>
            <a:off x="1418575" y="4394275"/>
            <a:ext cx="2026645" cy="338687"/>
          </a:xfrm>
          <a:custGeom>
            <a:rect b="b" l="l" r="r" t="t"/>
            <a:pathLst>
              <a:path extrusionOk="0" h="16775" w="57900">
                <a:moveTo>
                  <a:pt x="57900" y="1544"/>
                </a:moveTo>
                <a:cubicBezTo>
                  <a:pt x="55585" y="15434"/>
                  <a:pt x="31950" y="18588"/>
                  <a:pt x="18142" y="15826"/>
                </a:cubicBezTo>
                <a:cubicBezTo>
                  <a:pt x="10273" y="14252"/>
                  <a:pt x="3589" y="7178"/>
                  <a:pt x="0" y="0"/>
                </a:cubicBezTo>
              </a:path>
            </a:pathLst>
          </a:custGeom>
          <a:noFill/>
          <a:ln cap="flat" cmpd="sng" w="9525">
            <a:solidFill>
              <a:srgbClr val="A338EB"/>
            </a:solidFill>
            <a:prstDash val="solid"/>
            <a:round/>
            <a:headEnd len="med" w="med" type="none"/>
            <a:tailEnd len="med" w="med" type="none"/>
          </a:ln>
        </p:spPr>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id="363" name="Google Shape;363;g13c1849a112_0_26"/>
          <p:cNvPicPr preferRelativeResize="0"/>
          <p:nvPr/>
        </p:nvPicPr>
        <p:blipFill>
          <a:blip r:embed="rId3">
            <a:alphaModFix/>
          </a:blip>
          <a:stretch>
            <a:fillRect/>
          </a:stretch>
        </p:blipFill>
        <p:spPr>
          <a:xfrm>
            <a:off x="2557500" y="1452047"/>
            <a:ext cx="6462301" cy="3207627"/>
          </a:xfrm>
          <a:prstGeom prst="rect">
            <a:avLst/>
          </a:prstGeom>
          <a:noFill/>
          <a:ln>
            <a:noFill/>
          </a:ln>
        </p:spPr>
      </p:pic>
      <p:sp>
        <p:nvSpPr>
          <p:cNvPr id="364" name="Google Shape;364;g13c1849a112_0_26"/>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365" name="Google Shape;365;g13c1849a112_0_26"/>
          <p:cNvGrpSpPr/>
          <p:nvPr/>
        </p:nvGrpSpPr>
        <p:grpSpPr>
          <a:xfrm>
            <a:off x="7503019" y="95797"/>
            <a:ext cx="1516771" cy="323122"/>
            <a:chOff x="400885" y="325214"/>
            <a:chExt cx="2298835" cy="489727"/>
          </a:xfrm>
        </p:grpSpPr>
        <p:pic>
          <p:nvPicPr>
            <p:cNvPr id="366" name="Google Shape;366;g13c1849a112_0_26"/>
            <p:cNvPicPr preferRelativeResize="0"/>
            <p:nvPr/>
          </p:nvPicPr>
          <p:blipFill rotWithShape="1">
            <a:blip r:embed="rId4">
              <a:alphaModFix/>
            </a:blip>
            <a:srcRect b="0" l="0" r="0" t="0"/>
            <a:stretch/>
          </p:blipFill>
          <p:spPr>
            <a:xfrm>
              <a:off x="1906971" y="358726"/>
              <a:ext cx="792749" cy="422701"/>
            </a:xfrm>
            <a:prstGeom prst="rect">
              <a:avLst/>
            </a:prstGeom>
            <a:noFill/>
            <a:ln>
              <a:noFill/>
            </a:ln>
          </p:spPr>
        </p:pic>
        <p:cxnSp>
          <p:nvCxnSpPr>
            <p:cNvPr id="367" name="Google Shape;367;g13c1849a112_0_26"/>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368" name="Google Shape;368;g13c1849a112_0_26"/>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369" name="Google Shape;369;g13c1849a112_0_26"/>
            <p:cNvPicPr preferRelativeResize="0"/>
            <p:nvPr/>
          </p:nvPicPr>
          <p:blipFill rotWithShape="1">
            <a:blip r:embed="rId5">
              <a:alphaModFix/>
            </a:blip>
            <a:srcRect b="0" l="9895" r="8731" t="0"/>
            <a:stretch/>
          </p:blipFill>
          <p:spPr>
            <a:xfrm>
              <a:off x="400885" y="325214"/>
              <a:ext cx="1033078" cy="489727"/>
            </a:xfrm>
            <a:prstGeom prst="rect">
              <a:avLst/>
            </a:prstGeom>
            <a:noFill/>
            <a:ln>
              <a:noFill/>
            </a:ln>
          </p:spPr>
        </p:pic>
      </p:grpSp>
      <p:sp>
        <p:nvSpPr>
          <p:cNvPr id="370" name="Google Shape;370;g13c1849a112_0_26"/>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Exploratory Data Analysis</a:t>
            </a:r>
            <a:endParaRPr sz="2820">
              <a:solidFill>
                <a:srgbClr val="A338EB"/>
              </a:solidFill>
              <a:latin typeface="Maven Pro SemiBold"/>
              <a:ea typeface="Maven Pro SemiBold"/>
              <a:cs typeface="Maven Pro SemiBold"/>
              <a:sym typeface="Maven Pro SemiBold"/>
            </a:endParaRPr>
          </a:p>
        </p:txBody>
      </p:sp>
      <p:sp>
        <p:nvSpPr>
          <p:cNvPr id="371" name="Google Shape;371;g13c1849a112_0_26"/>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EDA and Visualization</a:t>
            </a:r>
            <a:endParaRPr b="1" i="0" sz="1000" u="none" cap="none" strike="noStrike">
              <a:solidFill>
                <a:srgbClr val="601F99"/>
              </a:solidFill>
              <a:latin typeface="Inter"/>
              <a:ea typeface="Inter"/>
              <a:cs typeface="Inter"/>
              <a:sym typeface="Inter"/>
            </a:endParaRPr>
          </a:p>
        </p:txBody>
      </p:sp>
      <p:sp>
        <p:nvSpPr>
          <p:cNvPr id="372" name="Google Shape;372;g13c1849a112_0_26"/>
          <p:cNvSpPr txBox="1"/>
          <p:nvPr>
            <p:ph idx="1" type="body"/>
          </p:nvPr>
        </p:nvSpPr>
        <p:spPr>
          <a:xfrm>
            <a:off x="173375" y="1828800"/>
            <a:ext cx="2384100" cy="1797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282828"/>
                </a:solidFill>
                <a:latin typeface="Inter"/>
                <a:ea typeface="Inter"/>
                <a:cs typeface="Inter"/>
                <a:sym typeface="Inter"/>
              </a:rPr>
              <a:t>Kategori CPI:</a:t>
            </a:r>
            <a:endParaRPr sz="1100">
              <a:solidFill>
                <a:srgbClr val="282828"/>
              </a:solidFill>
              <a:latin typeface="Inter"/>
              <a:ea typeface="Inter"/>
              <a:cs typeface="Inter"/>
              <a:sym typeface="Inter"/>
            </a:endParaRPr>
          </a:p>
          <a:p>
            <a:pPr indent="0" lvl="0" marL="0" rtl="0" algn="l">
              <a:lnSpc>
                <a:spcPct val="115000"/>
              </a:lnSpc>
              <a:spcBef>
                <a:spcPts val="0"/>
              </a:spcBef>
              <a:spcAft>
                <a:spcPts val="0"/>
              </a:spcAft>
              <a:buNone/>
            </a:pPr>
            <a:r>
              <a:rPr lang="en" sz="1100">
                <a:solidFill>
                  <a:srgbClr val="282828"/>
                </a:solidFill>
                <a:latin typeface="Inter"/>
                <a:ea typeface="Inter"/>
                <a:cs typeface="Inter"/>
                <a:sym typeface="Inter"/>
              </a:rPr>
              <a:t>211.0 - 211.4 	: 1 (Very-very Low)</a:t>
            </a:r>
            <a:endParaRPr sz="1100">
              <a:solidFill>
                <a:srgbClr val="282828"/>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lang="en" sz="1100">
                <a:solidFill>
                  <a:srgbClr val="282828"/>
                </a:solidFill>
                <a:latin typeface="Inter"/>
                <a:ea typeface="Inter"/>
                <a:cs typeface="Inter"/>
                <a:sym typeface="Inter"/>
              </a:rPr>
              <a:t>211.5 - 211.9 	: 1 (Very Low)</a:t>
            </a:r>
            <a:endParaRPr sz="1100">
              <a:solidFill>
                <a:srgbClr val="282828"/>
              </a:solidFill>
              <a:latin typeface="Inter"/>
              <a:ea typeface="Inter"/>
              <a:cs typeface="Inter"/>
              <a:sym typeface="Inter"/>
            </a:endParaRPr>
          </a:p>
          <a:p>
            <a:pPr indent="0" lvl="0" marL="0" rtl="0" algn="l">
              <a:spcBef>
                <a:spcPts val="0"/>
              </a:spcBef>
              <a:spcAft>
                <a:spcPts val="0"/>
              </a:spcAft>
              <a:buNone/>
            </a:pPr>
            <a:r>
              <a:rPr lang="en" sz="1100">
                <a:solidFill>
                  <a:srgbClr val="282828"/>
                </a:solidFill>
                <a:latin typeface="Inter"/>
                <a:ea typeface="Inter"/>
                <a:cs typeface="Inter"/>
                <a:sym typeface="Inter"/>
              </a:rPr>
              <a:t>212.0 - 212.4</a:t>
            </a:r>
            <a:r>
              <a:rPr lang="en" sz="1100">
                <a:solidFill>
                  <a:srgbClr val="282828"/>
                </a:solidFill>
                <a:latin typeface="Inter"/>
                <a:ea typeface="Inter"/>
                <a:cs typeface="Inter"/>
                <a:sym typeface="Inter"/>
              </a:rPr>
              <a:t>	: 2 (Low)</a:t>
            </a:r>
            <a:endParaRPr sz="1100">
              <a:solidFill>
                <a:srgbClr val="282828"/>
              </a:solidFill>
              <a:latin typeface="Inter"/>
              <a:ea typeface="Inter"/>
              <a:cs typeface="Inter"/>
              <a:sym typeface="Inter"/>
            </a:endParaRPr>
          </a:p>
          <a:p>
            <a:pPr indent="0" lvl="0" marL="0" rtl="0" algn="l">
              <a:spcBef>
                <a:spcPts val="0"/>
              </a:spcBef>
              <a:spcAft>
                <a:spcPts val="0"/>
              </a:spcAft>
              <a:buNone/>
            </a:pPr>
            <a:r>
              <a:rPr lang="en" sz="1100">
                <a:solidFill>
                  <a:srgbClr val="282828"/>
                </a:solidFill>
                <a:latin typeface="Inter"/>
                <a:ea typeface="Inter"/>
                <a:cs typeface="Inter"/>
                <a:sym typeface="Inter"/>
              </a:rPr>
              <a:t>212.5 - 212.9</a:t>
            </a:r>
            <a:r>
              <a:rPr lang="en" sz="1100">
                <a:solidFill>
                  <a:srgbClr val="282828"/>
                </a:solidFill>
                <a:latin typeface="Inter"/>
                <a:ea typeface="Inter"/>
                <a:cs typeface="Inter"/>
                <a:sym typeface="Inter"/>
              </a:rPr>
              <a:t>	: 3 (Slightly Low)</a:t>
            </a:r>
            <a:endParaRPr sz="1100">
              <a:solidFill>
                <a:srgbClr val="282828"/>
              </a:solidFill>
              <a:latin typeface="Inter"/>
              <a:ea typeface="Inter"/>
              <a:cs typeface="Inter"/>
              <a:sym typeface="Inter"/>
            </a:endParaRPr>
          </a:p>
          <a:p>
            <a:pPr indent="0" lvl="0" marL="0" rtl="0" algn="l">
              <a:spcBef>
                <a:spcPts val="0"/>
              </a:spcBef>
              <a:spcAft>
                <a:spcPts val="0"/>
              </a:spcAft>
              <a:buNone/>
            </a:pPr>
            <a:r>
              <a:rPr lang="en" sz="1100">
                <a:solidFill>
                  <a:srgbClr val="282828"/>
                </a:solidFill>
                <a:latin typeface="Inter"/>
                <a:ea typeface="Inter"/>
                <a:cs typeface="Inter"/>
                <a:sym typeface="Inter"/>
              </a:rPr>
              <a:t>213.0 - 213.4</a:t>
            </a:r>
            <a:r>
              <a:rPr lang="en" sz="1100">
                <a:solidFill>
                  <a:srgbClr val="282828"/>
                </a:solidFill>
                <a:latin typeface="Inter"/>
                <a:ea typeface="Inter"/>
                <a:cs typeface="Inter"/>
                <a:sym typeface="Inter"/>
              </a:rPr>
              <a:t>	: 4 (Slightly High)</a:t>
            </a:r>
            <a:endParaRPr sz="1100">
              <a:solidFill>
                <a:srgbClr val="282828"/>
              </a:solidFill>
              <a:latin typeface="Inter"/>
              <a:ea typeface="Inter"/>
              <a:cs typeface="Inter"/>
              <a:sym typeface="Inter"/>
            </a:endParaRPr>
          </a:p>
          <a:p>
            <a:pPr indent="0" lvl="0" marL="0" rtl="0" algn="l">
              <a:spcBef>
                <a:spcPts val="0"/>
              </a:spcBef>
              <a:spcAft>
                <a:spcPts val="0"/>
              </a:spcAft>
              <a:buNone/>
            </a:pPr>
            <a:r>
              <a:rPr lang="en" sz="1100">
                <a:solidFill>
                  <a:srgbClr val="282828"/>
                </a:solidFill>
                <a:latin typeface="Inter"/>
                <a:ea typeface="Inter"/>
                <a:cs typeface="Inter"/>
                <a:sym typeface="Inter"/>
              </a:rPr>
              <a:t>213.5 - 213.9</a:t>
            </a:r>
            <a:r>
              <a:rPr lang="en" sz="1100">
                <a:solidFill>
                  <a:srgbClr val="282828"/>
                </a:solidFill>
                <a:latin typeface="Inter"/>
                <a:ea typeface="Inter"/>
                <a:cs typeface="Inter"/>
                <a:sym typeface="Inter"/>
              </a:rPr>
              <a:t>	: 5 (High)</a:t>
            </a:r>
            <a:endParaRPr sz="1100">
              <a:solidFill>
                <a:srgbClr val="282828"/>
              </a:solidFill>
              <a:latin typeface="Inter"/>
              <a:ea typeface="Inter"/>
              <a:cs typeface="Inter"/>
              <a:sym typeface="Inter"/>
            </a:endParaRPr>
          </a:p>
          <a:p>
            <a:pPr indent="0" lvl="0" marL="0" rtl="0" algn="l">
              <a:spcBef>
                <a:spcPts val="0"/>
              </a:spcBef>
              <a:spcAft>
                <a:spcPts val="0"/>
              </a:spcAft>
              <a:buNone/>
            </a:pPr>
            <a:r>
              <a:rPr lang="en" sz="1100">
                <a:solidFill>
                  <a:srgbClr val="282828"/>
                </a:solidFill>
                <a:latin typeface="Inter"/>
                <a:ea typeface="Inter"/>
                <a:cs typeface="Inter"/>
                <a:sym typeface="Inter"/>
              </a:rPr>
              <a:t>214.0 - 214.4</a:t>
            </a:r>
            <a:r>
              <a:rPr lang="en" sz="1100">
                <a:solidFill>
                  <a:srgbClr val="282828"/>
                </a:solidFill>
                <a:latin typeface="Inter"/>
                <a:ea typeface="Inter"/>
                <a:cs typeface="Inter"/>
                <a:sym typeface="Inter"/>
              </a:rPr>
              <a:t>	: 6 (Very High)</a:t>
            </a:r>
            <a:endParaRPr sz="1100">
              <a:solidFill>
                <a:srgbClr val="282828"/>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lang="en" sz="1100">
                <a:solidFill>
                  <a:srgbClr val="282828"/>
                </a:solidFill>
                <a:latin typeface="Inter"/>
                <a:ea typeface="Inter"/>
                <a:cs typeface="Inter"/>
                <a:sym typeface="Inter"/>
              </a:rPr>
              <a:t>214.5 - 214.9	: 6 (Very High)</a:t>
            </a:r>
            <a:endParaRPr sz="1100">
              <a:solidFill>
                <a:srgbClr val="282828"/>
              </a:solidFill>
              <a:latin typeface="Inter"/>
              <a:ea typeface="Inter"/>
              <a:cs typeface="Inter"/>
              <a:sym typeface="Inter"/>
            </a:endParaRPr>
          </a:p>
        </p:txBody>
      </p:sp>
      <p:sp>
        <p:nvSpPr>
          <p:cNvPr id="373" name="Google Shape;373;g13c1849a112_0_26"/>
          <p:cNvSpPr txBox="1"/>
          <p:nvPr>
            <p:ph idx="1" type="body"/>
          </p:nvPr>
        </p:nvSpPr>
        <p:spPr>
          <a:xfrm>
            <a:off x="173375" y="3708425"/>
            <a:ext cx="2297100" cy="70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SzPts val="1800"/>
              <a:buNone/>
            </a:pPr>
            <a:r>
              <a:rPr b="1" lang="en" sz="1100">
                <a:solidFill>
                  <a:srgbClr val="A338EB"/>
                </a:solidFill>
                <a:latin typeface="Inter"/>
                <a:ea typeface="Inter"/>
                <a:cs typeface="Inter"/>
                <a:sym typeface="Inter"/>
              </a:rPr>
              <a:t>Insight:</a:t>
            </a:r>
            <a:r>
              <a:rPr lang="en" sz="1100">
                <a:solidFill>
                  <a:srgbClr val="282828"/>
                </a:solidFill>
                <a:latin typeface="Inter"/>
                <a:ea typeface="Inter"/>
                <a:cs typeface="Inter"/>
                <a:sym typeface="Inter"/>
              </a:rPr>
              <a:t> </a:t>
            </a:r>
            <a:r>
              <a:rPr lang="en" sz="1100">
                <a:solidFill>
                  <a:srgbClr val="282828"/>
                </a:solidFill>
                <a:latin typeface="Inter"/>
                <a:ea typeface="Inter"/>
                <a:cs typeface="Inter"/>
                <a:sym typeface="Inter"/>
              </a:rPr>
              <a:t>Average Weekly Sales</a:t>
            </a:r>
            <a:r>
              <a:rPr lang="en" sz="1100">
                <a:solidFill>
                  <a:srgbClr val="282828"/>
                </a:solidFill>
                <a:latin typeface="Inter"/>
                <a:ea typeface="Inter"/>
                <a:cs typeface="Inter"/>
                <a:sym typeface="Inter"/>
              </a:rPr>
              <a:t> tertinggi terjadi ketika CPI </a:t>
            </a:r>
            <a:r>
              <a:rPr b="1" lang="en" sz="1100">
                <a:solidFill>
                  <a:srgbClr val="A338EB"/>
                </a:solidFill>
                <a:latin typeface="Inter"/>
                <a:ea typeface="Inter"/>
                <a:cs typeface="Inter"/>
                <a:sym typeface="Inter"/>
              </a:rPr>
              <a:t>Sedikit Rendah</a:t>
            </a:r>
            <a:r>
              <a:rPr lang="en" sz="1100">
                <a:solidFill>
                  <a:srgbClr val="282828"/>
                </a:solidFill>
                <a:latin typeface="Inter"/>
                <a:ea typeface="Inter"/>
                <a:cs typeface="Inter"/>
                <a:sym typeface="Inter"/>
              </a:rPr>
              <a:t>.</a:t>
            </a:r>
            <a:endParaRPr sz="1100">
              <a:solidFill>
                <a:srgbClr val="282828"/>
              </a:solidFill>
              <a:latin typeface="Inter"/>
              <a:ea typeface="Inter"/>
              <a:cs typeface="Inter"/>
              <a:sym typeface="Inter"/>
            </a:endParaRPr>
          </a:p>
        </p:txBody>
      </p:sp>
      <p:sp>
        <p:nvSpPr>
          <p:cNvPr id="374" name="Google Shape;374;g13c1849a112_0_26"/>
          <p:cNvSpPr/>
          <p:nvPr/>
        </p:nvSpPr>
        <p:spPr>
          <a:xfrm>
            <a:off x="1637450" y="4313600"/>
            <a:ext cx="3910566" cy="419375"/>
          </a:xfrm>
          <a:custGeom>
            <a:rect b="b" l="l" r="r" t="t"/>
            <a:pathLst>
              <a:path extrusionOk="0" h="16775" w="57900">
                <a:moveTo>
                  <a:pt x="57900" y="1544"/>
                </a:moveTo>
                <a:cubicBezTo>
                  <a:pt x="55585" y="15434"/>
                  <a:pt x="31950" y="18588"/>
                  <a:pt x="18142" y="15826"/>
                </a:cubicBezTo>
                <a:cubicBezTo>
                  <a:pt x="10273" y="14252"/>
                  <a:pt x="3589" y="7178"/>
                  <a:pt x="0" y="0"/>
                </a:cubicBezTo>
              </a:path>
            </a:pathLst>
          </a:custGeom>
          <a:noFill/>
          <a:ln cap="flat" cmpd="sng" w="9525">
            <a:solidFill>
              <a:srgbClr val="A338EB"/>
            </a:solidFill>
            <a:prstDash val="solid"/>
            <a:round/>
            <a:headEnd len="med" w="med" type="none"/>
            <a:tailEnd len="med" w="med" type="none"/>
          </a:ln>
        </p:spPr>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01F99"/>
        </a:solidFill>
      </p:bgPr>
    </p:bg>
    <p:spTree>
      <p:nvGrpSpPr>
        <p:cNvPr id="378" name="Shape 378"/>
        <p:cNvGrpSpPr/>
        <p:nvPr/>
      </p:nvGrpSpPr>
      <p:grpSpPr>
        <a:xfrm>
          <a:off x="0" y="0"/>
          <a:ext cx="0" cy="0"/>
          <a:chOff x="0" y="0"/>
          <a:chExt cx="0" cy="0"/>
        </a:xfrm>
      </p:grpSpPr>
      <p:sp>
        <p:nvSpPr>
          <p:cNvPr id="379" name="Google Shape;379;p11"/>
          <p:cNvSpPr txBox="1"/>
          <p:nvPr>
            <p:ph type="title"/>
          </p:nvPr>
        </p:nvSpPr>
        <p:spPr>
          <a:xfrm>
            <a:off x="537425" y="1457350"/>
            <a:ext cx="5455500" cy="1783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sz="3600">
                <a:solidFill>
                  <a:schemeClr val="lt1"/>
                </a:solidFill>
                <a:latin typeface="Maven Pro SemiBold"/>
                <a:ea typeface="Maven Pro SemiBold"/>
                <a:cs typeface="Maven Pro SemiBold"/>
                <a:sym typeface="Maven Pro SemiBold"/>
              </a:rPr>
              <a:t>Modelling</a:t>
            </a:r>
            <a:endParaRPr sz="3600">
              <a:solidFill>
                <a:schemeClr val="lt1"/>
              </a:solidFill>
              <a:latin typeface="Maven Pro SemiBold"/>
              <a:ea typeface="Maven Pro SemiBold"/>
              <a:cs typeface="Maven Pro SemiBold"/>
              <a:sym typeface="Maven Pro SemiBold"/>
            </a:endParaRPr>
          </a:p>
        </p:txBody>
      </p:sp>
      <p:pic>
        <p:nvPicPr>
          <p:cNvPr id="380" name="Google Shape;380;p11"/>
          <p:cNvPicPr preferRelativeResize="0"/>
          <p:nvPr/>
        </p:nvPicPr>
        <p:blipFill rotWithShape="1">
          <a:blip r:embed="rId3">
            <a:alphaModFix amt="50000"/>
          </a:blip>
          <a:srcRect b="39246" l="0" r="43099" t="0"/>
          <a:stretch/>
        </p:blipFill>
        <p:spPr>
          <a:xfrm>
            <a:off x="5082000" y="1401150"/>
            <a:ext cx="4061998" cy="3742351"/>
          </a:xfrm>
          <a:prstGeom prst="rect">
            <a:avLst/>
          </a:prstGeom>
          <a:noFill/>
          <a:ln>
            <a:noFill/>
          </a:ln>
        </p:spPr>
      </p:pic>
      <p:sp>
        <p:nvSpPr>
          <p:cNvPr id="381" name="Google Shape;381;p11"/>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Inter"/>
                <a:ea typeface="Inter"/>
                <a:cs typeface="Inter"/>
                <a:sym typeface="Inter"/>
              </a:rPr>
              <a:t>© 2022 Program Studi Independen Bersertifikat Zenius Bersama Kampus Merdeka</a:t>
            </a:r>
            <a:endParaRPr b="0" i="0" sz="900" u="none" cap="none" strike="noStrike">
              <a:solidFill>
                <a:schemeClr val="lt1"/>
              </a:solidFill>
              <a:latin typeface="Inter"/>
              <a:ea typeface="Inter"/>
              <a:cs typeface="Inter"/>
              <a:sym typeface="Inter"/>
            </a:endParaRPr>
          </a:p>
        </p:txBody>
      </p:sp>
      <p:sp>
        <p:nvSpPr>
          <p:cNvPr id="382" name="Google Shape;382;p11"/>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601F99"/>
                </a:solidFill>
                <a:latin typeface="Inter"/>
                <a:ea typeface="Inter"/>
                <a:cs typeface="Inter"/>
                <a:sym typeface="Inter"/>
              </a:rPr>
              <a:t>PUT THE TOPIC HERE AS OVERHEAD</a:t>
            </a:r>
            <a:endParaRPr b="1" i="0" sz="1000" u="none" cap="none" strike="noStrike">
              <a:solidFill>
                <a:srgbClr val="601F99"/>
              </a:solidFill>
              <a:latin typeface="Inter"/>
              <a:ea typeface="Inter"/>
              <a:cs typeface="Inter"/>
              <a:sym typeface="Inter"/>
            </a:endParaRPr>
          </a:p>
        </p:txBody>
      </p:sp>
      <p:cxnSp>
        <p:nvCxnSpPr>
          <p:cNvPr id="383" name="Google Shape;383;p11"/>
          <p:cNvCxnSpPr/>
          <p:nvPr/>
        </p:nvCxnSpPr>
        <p:spPr>
          <a:xfrm>
            <a:off x="8315586" y="184990"/>
            <a:ext cx="0" cy="144674"/>
          </a:xfrm>
          <a:prstGeom prst="straightConnector1">
            <a:avLst/>
          </a:prstGeom>
          <a:noFill/>
          <a:ln cap="flat" cmpd="sng" w="9525">
            <a:solidFill>
              <a:srgbClr val="CCCCCC"/>
            </a:solidFill>
            <a:prstDash val="solid"/>
            <a:round/>
            <a:headEnd len="sm" w="sm" type="none"/>
            <a:tailEnd len="sm" w="sm" type="none"/>
          </a:ln>
        </p:spPr>
      </p:cxnSp>
      <p:cxnSp>
        <p:nvCxnSpPr>
          <p:cNvPr id="384" name="Google Shape;384;p11"/>
          <p:cNvCxnSpPr/>
          <p:nvPr/>
        </p:nvCxnSpPr>
        <p:spPr>
          <a:xfrm>
            <a:off x="8315529" y="184990"/>
            <a:ext cx="0" cy="144674"/>
          </a:xfrm>
          <a:prstGeom prst="straightConnector1">
            <a:avLst/>
          </a:prstGeom>
          <a:noFill/>
          <a:ln cap="flat" cmpd="sng" w="9525">
            <a:solidFill>
              <a:srgbClr val="CCCCCC"/>
            </a:solidFill>
            <a:prstDash val="solid"/>
            <a:round/>
            <a:headEnd len="sm" w="sm" type="none"/>
            <a:tailEnd len="sm" w="sm" type="none"/>
          </a:ln>
        </p:spPr>
      </p:cxnSp>
      <p:pic>
        <p:nvPicPr>
          <p:cNvPr id="385" name="Google Shape;385;p11"/>
          <p:cNvPicPr preferRelativeResize="0"/>
          <p:nvPr/>
        </p:nvPicPr>
        <p:blipFill rotWithShape="1">
          <a:blip r:embed="rId4">
            <a:alphaModFix/>
          </a:blip>
          <a:srcRect b="31665" l="9894" r="8731" t="0"/>
          <a:stretch/>
        </p:blipFill>
        <p:spPr>
          <a:xfrm>
            <a:off x="7503025" y="95799"/>
            <a:ext cx="681626" cy="220799"/>
          </a:xfrm>
          <a:prstGeom prst="rect">
            <a:avLst/>
          </a:prstGeom>
          <a:noFill/>
          <a:ln>
            <a:noFill/>
          </a:ln>
        </p:spPr>
      </p:pic>
      <p:pic>
        <p:nvPicPr>
          <p:cNvPr id="386" name="Google Shape;386;p11"/>
          <p:cNvPicPr preferRelativeResize="0"/>
          <p:nvPr/>
        </p:nvPicPr>
        <p:blipFill rotWithShape="1">
          <a:blip r:embed="rId5">
            <a:alphaModFix/>
          </a:blip>
          <a:srcRect b="0" l="9894" r="8731" t="68332"/>
          <a:stretch/>
        </p:blipFill>
        <p:spPr>
          <a:xfrm>
            <a:off x="7503025" y="316596"/>
            <a:ext cx="681626" cy="102325"/>
          </a:xfrm>
          <a:prstGeom prst="rect">
            <a:avLst/>
          </a:prstGeom>
          <a:noFill/>
          <a:ln>
            <a:noFill/>
          </a:ln>
        </p:spPr>
      </p:pic>
      <p:pic>
        <p:nvPicPr>
          <p:cNvPr id="387" name="Google Shape;387;p11"/>
          <p:cNvPicPr preferRelativeResize="0"/>
          <p:nvPr/>
        </p:nvPicPr>
        <p:blipFill rotWithShape="1">
          <a:blip r:embed="rId6">
            <a:alphaModFix/>
          </a:blip>
          <a:srcRect b="0" l="0" r="0" t="0"/>
          <a:stretch/>
        </p:blipFill>
        <p:spPr>
          <a:xfrm>
            <a:off x="8496725" y="117900"/>
            <a:ext cx="523075" cy="278902"/>
          </a:xfrm>
          <a:prstGeom prst="rect">
            <a:avLst/>
          </a:prstGeom>
          <a:noFill/>
          <a:ln>
            <a:noFill/>
          </a:ln>
        </p:spPr>
      </p:pic>
      <p:sp>
        <p:nvSpPr>
          <p:cNvPr id="388" name="Google Shape;388;p11"/>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Inter"/>
                <a:ea typeface="Inter"/>
                <a:cs typeface="Inter"/>
                <a:sym typeface="Inter"/>
              </a:rPr>
              <a:t>Modelling</a:t>
            </a:r>
            <a:endParaRPr b="1" i="0" sz="1000" u="none" cap="none" strike="noStrike">
              <a:solidFill>
                <a:schemeClr val="lt1"/>
              </a:solidFill>
              <a:latin typeface="Inter"/>
              <a:ea typeface="Inter"/>
              <a:cs typeface="Inter"/>
              <a:sym typeface="Inter"/>
            </a:endParaRPr>
          </a:p>
        </p:txBody>
      </p:sp>
      <p:sp>
        <p:nvSpPr>
          <p:cNvPr id="389" name="Google Shape;389;p11"/>
          <p:cNvSpPr txBox="1"/>
          <p:nvPr/>
        </p:nvSpPr>
        <p:spPr>
          <a:xfrm>
            <a:off x="537425" y="3240750"/>
            <a:ext cx="3705000" cy="714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lt1"/>
              </a:solidFill>
              <a:latin typeface="Inter Medium"/>
              <a:ea typeface="Inter Medium"/>
              <a:cs typeface="Inter Medium"/>
              <a:sym typeface="Inter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13"/>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395" name="Google Shape;395;p13"/>
          <p:cNvGrpSpPr/>
          <p:nvPr/>
        </p:nvGrpSpPr>
        <p:grpSpPr>
          <a:xfrm>
            <a:off x="7503019" y="95797"/>
            <a:ext cx="1516771" cy="323122"/>
            <a:chOff x="400885" y="325214"/>
            <a:chExt cx="2298835" cy="489727"/>
          </a:xfrm>
        </p:grpSpPr>
        <p:pic>
          <p:nvPicPr>
            <p:cNvPr id="396" name="Google Shape;396;p13"/>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397" name="Google Shape;397;p13"/>
            <p:cNvCxnSpPr/>
            <p:nvPr/>
          </p:nvCxnSpPr>
          <p:spPr>
            <a:xfrm>
              <a:off x="1632394" y="460384"/>
              <a:ext cx="0" cy="219345"/>
            </a:xfrm>
            <a:prstGeom prst="straightConnector1">
              <a:avLst/>
            </a:prstGeom>
            <a:noFill/>
            <a:ln cap="flat" cmpd="sng" w="9525">
              <a:solidFill>
                <a:schemeClr val="dk2"/>
              </a:solidFill>
              <a:prstDash val="solid"/>
              <a:round/>
              <a:headEnd len="sm" w="sm" type="none"/>
              <a:tailEnd len="sm" w="sm" type="none"/>
            </a:ln>
          </p:spPr>
        </p:cxnSp>
        <p:cxnSp>
          <p:nvCxnSpPr>
            <p:cNvPr id="398" name="Google Shape;398;p13"/>
            <p:cNvCxnSpPr/>
            <p:nvPr/>
          </p:nvCxnSpPr>
          <p:spPr>
            <a:xfrm>
              <a:off x="1632360" y="460384"/>
              <a:ext cx="0" cy="219345"/>
            </a:xfrm>
            <a:prstGeom prst="straightConnector1">
              <a:avLst/>
            </a:prstGeom>
            <a:noFill/>
            <a:ln cap="flat" cmpd="sng" w="9525">
              <a:solidFill>
                <a:schemeClr val="dk2"/>
              </a:solidFill>
              <a:prstDash val="solid"/>
              <a:round/>
              <a:headEnd len="sm" w="sm" type="none"/>
              <a:tailEnd len="sm" w="sm" type="none"/>
            </a:ln>
          </p:spPr>
        </p:cxnSp>
        <p:pic>
          <p:nvPicPr>
            <p:cNvPr id="399" name="Google Shape;399;p13"/>
            <p:cNvPicPr preferRelativeResize="0"/>
            <p:nvPr/>
          </p:nvPicPr>
          <p:blipFill rotWithShape="1">
            <a:blip r:embed="rId4">
              <a:alphaModFix/>
            </a:blip>
            <a:srcRect b="0" l="9894" r="8731" t="0"/>
            <a:stretch/>
          </p:blipFill>
          <p:spPr>
            <a:xfrm>
              <a:off x="400885" y="325214"/>
              <a:ext cx="1033078" cy="489727"/>
            </a:xfrm>
            <a:prstGeom prst="rect">
              <a:avLst/>
            </a:prstGeom>
            <a:noFill/>
            <a:ln>
              <a:noFill/>
            </a:ln>
          </p:spPr>
        </p:pic>
      </p:grpSp>
      <p:sp>
        <p:nvSpPr>
          <p:cNvPr id="400" name="Google Shape;400;p13"/>
          <p:cNvSpPr txBox="1"/>
          <p:nvPr>
            <p:ph type="title"/>
          </p:nvPr>
        </p:nvSpPr>
        <p:spPr>
          <a:xfrm>
            <a:off x="331800" y="426700"/>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Final Dataset</a:t>
            </a:r>
            <a:endParaRPr sz="2820">
              <a:solidFill>
                <a:srgbClr val="A338EB"/>
              </a:solidFill>
              <a:latin typeface="Maven Pro SemiBold"/>
              <a:ea typeface="Maven Pro SemiBold"/>
              <a:cs typeface="Maven Pro SemiBold"/>
              <a:sym typeface="Maven Pro SemiBold"/>
            </a:endParaRPr>
          </a:p>
        </p:txBody>
      </p:sp>
      <p:sp>
        <p:nvSpPr>
          <p:cNvPr id="401" name="Google Shape;401;p13"/>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Modelling</a:t>
            </a:r>
            <a:endParaRPr b="1" i="0" sz="1000" u="none" cap="none" strike="noStrike">
              <a:solidFill>
                <a:srgbClr val="601F99"/>
              </a:solidFill>
              <a:latin typeface="Inter"/>
              <a:ea typeface="Inter"/>
              <a:cs typeface="Inter"/>
              <a:sym typeface="Inter"/>
            </a:endParaRPr>
          </a:p>
        </p:txBody>
      </p:sp>
      <p:pic>
        <p:nvPicPr>
          <p:cNvPr id="402" name="Google Shape;402;p13"/>
          <p:cNvPicPr preferRelativeResize="0"/>
          <p:nvPr/>
        </p:nvPicPr>
        <p:blipFill>
          <a:blip r:embed="rId5">
            <a:alphaModFix/>
          </a:blip>
          <a:stretch>
            <a:fillRect/>
          </a:stretch>
        </p:blipFill>
        <p:spPr>
          <a:xfrm>
            <a:off x="3048000" y="1600200"/>
            <a:ext cx="3124200" cy="2362200"/>
          </a:xfrm>
          <a:prstGeom prst="rect">
            <a:avLst/>
          </a:prstGeom>
          <a:noFill/>
          <a:ln>
            <a:noFill/>
          </a:ln>
        </p:spPr>
      </p:pic>
      <p:pic>
        <p:nvPicPr>
          <p:cNvPr id="403" name="Google Shape;403;p13"/>
          <p:cNvPicPr preferRelativeResize="0"/>
          <p:nvPr/>
        </p:nvPicPr>
        <p:blipFill>
          <a:blip r:embed="rId6">
            <a:alphaModFix/>
          </a:blip>
          <a:stretch>
            <a:fillRect/>
          </a:stretch>
        </p:blipFill>
        <p:spPr>
          <a:xfrm>
            <a:off x="76201" y="1600200"/>
            <a:ext cx="2895599" cy="2362200"/>
          </a:xfrm>
          <a:prstGeom prst="rect">
            <a:avLst/>
          </a:prstGeom>
          <a:noFill/>
          <a:ln>
            <a:noFill/>
          </a:ln>
        </p:spPr>
      </p:pic>
      <p:pic>
        <p:nvPicPr>
          <p:cNvPr id="404" name="Google Shape;404;p13"/>
          <p:cNvPicPr preferRelativeResize="0"/>
          <p:nvPr/>
        </p:nvPicPr>
        <p:blipFill rotWithShape="1">
          <a:blip r:embed="rId7">
            <a:alphaModFix/>
          </a:blip>
          <a:srcRect b="0" l="0" r="0" t="2104"/>
          <a:stretch/>
        </p:blipFill>
        <p:spPr>
          <a:xfrm>
            <a:off x="6248400" y="1600200"/>
            <a:ext cx="2819400" cy="2362200"/>
          </a:xfrm>
          <a:prstGeom prst="rect">
            <a:avLst/>
          </a:prstGeom>
          <a:noFill/>
          <a:ln>
            <a:noFill/>
          </a:ln>
        </p:spPr>
      </p:pic>
      <p:sp>
        <p:nvSpPr>
          <p:cNvPr id="405" name="Google Shape;405;p13"/>
          <p:cNvSpPr txBox="1"/>
          <p:nvPr/>
        </p:nvSpPr>
        <p:spPr>
          <a:xfrm>
            <a:off x="5812200" y="3962400"/>
            <a:ext cx="30000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rgbClr val="A338EB"/>
                </a:solidFill>
                <a:latin typeface="Inter"/>
                <a:ea typeface="Inter"/>
                <a:cs typeface="Inter"/>
                <a:sym typeface="Inter"/>
              </a:rPr>
              <a:t>Floor</a:t>
            </a:r>
            <a:r>
              <a:rPr lang="en" sz="1200">
                <a:solidFill>
                  <a:srgbClr val="282828"/>
                </a:solidFill>
                <a:latin typeface="Inter"/>
                <a:ea typeface="Inter"/>
                <a:cs typeface="Inter"/>
                <a:sym typeface="Inter"/>
              </a:rPr>
              <a:t>: 10th percentile</a:t>
            </a:r>
            <a:endParaRPr sz="1200">
              <a:solidFill>
                <a:srgbClr val="282828"/>
              </a:solidFill>
              <a:latin typeface="Inter"/>
              <a:ea typeface="Inter"/>
              <a:cs typeface="Inter"/>
              <a:sym typeface="Inter"/>
            </a:endParaRPr>
          </a:p>
          <a:p>
            <a:pPr indent="0" lvl="0" marL="0" rtl="0" algn="l">
              <a:lnSpc>
                <a:spcPct val="115000"/>
              </a:lnSpc>
              <a:spcBef>
                <a:spcPts val="0"/>
              </a:spcBef>
              <a:spcAft>
                <a:spcPts val="0"/>
              </a:spcAft>
              <a:buNone/>
            </a:pPr>
            <a:r>
              <a:rPr b="1" lang="en" sz="1200">
                <a:solidFill>
                  <a:srgbClr val="A338EB"/>
                </a:solidFill>
                <a:latin typeface="Inter"/>
                <a:ea typeface="Inter"/>
                <a:cs typeface="Inter"/>
                <a:sym typeface="Inter"/>
              </a:rPr>
              <a:t>Cap</a:t>
            </a:r>
            <a:r>
              <a:rPr lang="en" sz="1200">
                <a:solidFill>
                  <a:srgbClr val="282828"/>
                </a:solidFill>
                <a:latin typeface="Inter"/>
                <a:ea typeface="Inter"/>
                <a:cs typeface="Inter"/>
                <a:sym typeface="Inter"/>
              </a:rPr>
              <a:t>: 90th percentile</a:t>
            </a:r>
            <a:endParaRPr sz="1200">
              <a:solidFill>
                <a:srgbClr val="282828"/>
              </a:solidFill>
              <a:latin typeface="Inter"/>
              <a:ea typeface="Inter"/>
              <a:cs typeface="Inter"/>
              <a:sym typeface="Inter"/>
            </a:endParaRPr>
          </a:p>
        </p:txBody>
      </p:sp>
      <p:sp>
        <p:nvSpPr>
          <p:cNvPr id="406" name="Google Shape;406;p13"/>
          <p:cNvSpPr/>
          <p:nvPr/>
        </p:nvSpPr>
        <p:spPr>
          <a:xfrm>
            <a:off x="7503025" y="3698050"/>
            <a:ext cx="898603" cy="657300"/>
          </a:xfrm>
          <a:custGeom>
            <a:rect b="b" l="l" r="r" t="t"/>
            <a:pathLst>
              <a:path extrusionOk="0" h="24181" w="28066">
                <a:moveTo>
                  <a:pt x="25770" y="0"/>
                </a:moveTo>
                <a:cubicBezTo>
                  <a:pt x="30180" y="4410"/>
                  <a:pt x="27118" y="13401"/>
                  <a:pt x="23658" y="18589"/>
                </a:cubicBezTo>
                <a:cubicBezTo>
                  <a:pt x="19166" y="25324"/>
                  <a:pt x="8096" y="24081"/>
                  <a:pt x="0" y="24081"/>
                </a:cubicBezTo>
              </a:path>
            </a:pathLst>
          </a:custGeom>
          <a:noFill/>
          <a:ln cap="flat" cmpd="sng" w="9525">
            <a:solidFill>
              <a:srgbClr val="A338EB"/>
            </a:solidFill>
            <a:prstDash val="solid"/>
            <a:round/>
            <a:headEnd len="med" w="med" type="none"/>
            <a:tailEnd len="med" w="med" type="none"/>
          </a:ln>
        </p:spPr>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g13be9f6c2d7_3_185"/>
          <p:cNvSpPr txBox="1"/>
          <p:nvPr>
            <p:ph idx="1" type="body"/>
          </p:nvPr>
        </p:nvSpPr>
        <p:spPr>
          <a:xfrm>
            <a:off x="159300" y="1928613"/>
            <a:ext cx="7934100" cy="2588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282828"/>
              </a:buClr>
              <a:buSzPts val="1600"/>
              <a:buFont typeface="Inter"/>
              <a:buAutoNum type="arabicPeriod"/>
            </a:pPr>
            <a:r>
              <a:rPr b="1" lang="en" sz="1600">
                <a:solidFill>
                  <a:srgbClr val="282828"/>
                </a:solidFill>
                <a:latin typeface="Inter"/>
                <a:ea typeface="Inter"/>
                <a:cs typeface="Inter"/>
                <a:sym typeface="Inter"/>
              </a:rPr>
              <a:t>Recursive Feature Elimination (RFE)</a:t>
            </a:r>
            <a:br>
              <a:rPr b="1" lang="en" sz="1600">
                <a:solidFill>
                  <a:srgbClr val="282828"/>
                </a:solidFill>
                <a:latin typeface="Inter"/>
                <a:ea typeface="Inter"/>
                <a:cs typeface="Inter"/>
                <a:sym typeface="Inter"/>
              </a:rPr>
            </a:br>
            <a:endParaRPr b="1" sz="100">
              <a:solidFill>
                <a:srgbClr val="282828"/>
              </a:solidFill>
              <a:latin typeface="Inter"/>
              <a:ea typeface="Inter"/>
              <a:cs typeface="Inter"/>
              <a:sym typeface="Inter"/>
            </a:endParaRPr>
          </a:p>
          <a:p>
            <a:pPr indent="0" lvl="0" marL="0" rtl="0" algn="l">
              <a:lnSpc>
                <a:spcPct val="115000"/>
              </a:lnSpc>
              <a:spcBef>
                <a:spcPts val="0"/>
              </a:spcBef>
              <a:spcAft>
                <a:spcPts val="0"/>
              </a:spcAft>
              <a:buNone/>
            </a:pPr>
            <a:r>
              <a:rPr b="1" lang="en" sz="100">
                <a:solidFill>
                  <a:srgbClr val="282828"/>
                </a:solidFill>
                <a:latin typeface="Inter"/>
                <a:ea typeface="Inter"/>
                <a:cs typeface="Inter"/>
                <a:sym typeface="Inter"/>
              </a:rPr>
              <a:t>                                                                                                           </a:t>
            </a:r>
            <a:r>
              <a:rPr b="1" lang="en" sz="1600">
                <a:solidFill>
                  <a:srgbClr val="282828"/>
                </a:solidFill>
                <a:latin typeface="Inter"/>
                <a:ea typeface="Inter"/>
                <a:cs typeface="Inter"/>
                <a:sym typeface="Inter"/>
              </a:rPr>
              <a:t> </a:t>
            </a:r>
            <a:r>
              <a:rPr b="1" lang="en" sz="1600">
                <a:solidFill>
                  <a:srgbClr val="A338EB"/>
                </a:solidFill>
                <a:latin typeface="Inter"/>
                <a:ea typeface="Inter"/>
                <a:cs typeface="Inter"/>
                <a:sym typeface="Inter"/>
              </a:rPr>
              <a:t>menyeleksi</a:t>
            </a:r>
            <a:r>
              <a:rPr lang="en" sz="1600">
                <a:solidFill>
                  <a:srgbClr val="FFC007"/>
                </a:solidFill>
                <a:latin typeface="Inter"/>
                <a:ea typeface="Inter"/>
                <a:cs typeface="Inter"/>
                <a:sym typeface="Inter"/>
              </a:rPr>
              <a:t> </a:t>
            </a:r>
            <a:r>
              <a:rPr lang="en" sz="1600">
                <a:solidFill>
                  <a:schemeClr val="dk1"/>
                </a:solidFill>
                <a:latin typeface="Inter"/>
                <a:ea typeface="Inter"/>
                <a:cs typeface="Inter"/>
                <a:sym typeface="Inter"/>
              </a:rPr>
              <a:t>fitur </a:t>
            </a:r>
            <a:r>
              <a:rPr lang="en" sz="1600">
                <a:solidFill>
                  <a:srgbClr val="282828"/>
                </a:solidFill>
                <a:latin typeface="Inter"/>
                <a:ea typeface="Inter"/>
                <a:cs typeface="Inter"/>
                <a:sym typeface="Inter"/>
              </a:rPr>
              <a:t>berdasarkan </a:t>
            </a:r>
            <a:br>
              <a:rPr lang="en" sz="1600">
                <a:solidFill>
                  <a:srgbClr val="282828"/>
                </a:solidFill>
                <a:latin typeface="Inter"/>
                <a:ea typeface="Inter"/>
                <a:cs typeface="Inter"/>
                <a:sym typeface="Inter"/>
              </a:rPr>
            </a:br>
            <a:r>
              <a:rPr lang="en" sz="1600">
                <a:solidFill>
                  <a:srgbClr val="282828"/>
                </a:solidFill>
                <a:latin typeface="Inter"/>
                <a:ea typeface="Inter"/>
                <a:cs typeface="Inter"/>
                <a:sym typeface="Inter"/>
              </a:rPr>
              <a:t>	     </a:t>
            </a:r>
            <a:r>
              <a:rPr b="1" lang="en" sz="1600">
                <a:solidFill>
                  <a:srgbClr val="A338EB"/>
                </a:solidFill>
                <a:latin typeface="Inter"/>
                <a:ea typeface="Inter"/>
                <a:cs typeface="Inter"/>
                <a:sym typeface="Inter"/>
              </a:rPr>
              <a:t>estimator</a:t>
            </a:r>
            <a:r>
              <a:rPr b="1" lang="en" sz="1600">
                <a:solidFill>
                  <a:srgbClr val="282828"/>
                </a:solidFill>
                <a:latin typeface="Inter"/>
                <a:ea typeface="Inter"/>
                <a:cs typeface="Inter"/>
                <a:sym typeface="Inter"/>
              </a:rPr>
              <a:t> </a:t>
            </a:r>
            <a:r>
              <a:rPr lang="en" sz="1600">
                <a:solidFill>
                  <a:srgbClr val="282828"/>
                </a:solidFill>
                <a:latin typeface="Inter"/>
                <a:ea typeface="Inter"/>
                <a:cs typeface="Inter"/>
                <a:sym typeface="Inter"/>
              </a:rPr>
              <a:t>secara rekursif</a:t>
            </a:r>
            <a:endParaRPr sz="1600">
              <a:solidFill>
                <a:srgbClr val="282828"/>
              </a:solidFill>
              <a:latin typeface="Inter"/>
              <a:ea typeface="Inter"/>
              <a:cs typeface="Inter"/>
              <a:sym typeface="Inter"/>
            </a:endParaRPr>
          </a:p>
          <a:p>
            <a:pPr indent="0" lvl="0" marL="0" rtl="0" algn="l">
              <a:lnSpc>
                <a:spcPct val="115000"/>
              </a:lnSpc>
              <a:spcBef>
                <a:spcPts val="0"/>
              </a:spcBef>
              <a:spcAft>
                <a:spcPts val="0"/>
              </a:spcAft>
              <a:buNone/>
            </a:pPr>
            <a:r>
              <a:t/>
            </a:r>
            <a:endParaRPr b="1" sz="1600">
              <a:solidFill>
                <a:srgbClr val="282828"/>
              </a:solidFill>
              <a:latin typeface="Inter"/>
              <a:ea typeface="Inter"/>
              <a:cs typeface="Inter"/>
              <a:sym typeface="Inter"/>
            </a:endParaRPr>
          </a:p>
          <a:p>
            <a:pPr indent="0" lvl="0" marL="0" rtl="0" algn="l">
              <a:lnSpc>
                <a:spcPct val="115000"/>
              </a:lnSpc>
              <a:spcBef>
                <a:spcPts val="0"/>
              </a:spcBef>
              <a:spcAft>
                <a:spcPts val="0"/>
              </a:spcAft>
              <a:buNone/>
            </a:pPr>
            <a:r>
              <a:t/>
            </a:r>
            <a:endParaRPr b="1" sz="1600">
              <a:solidFill>
                <a:srgbClr val="282828"/>
              </a:solidFill>
              <a:latin typeface="Inter"/>
              <a:ea typeface="Inter"/>
              <a:cs typeface="Inter"/>
              <a:sym typeface="Inter"/>
            </a:endParaRPr>
          </a:p>
          <a:p>
            <a:pPr indent="-330200" lvl="0" marL="457200" rtl="0" algn="l">
              <a:lnSpc>
                <a:spcPct val="115000"/>
              </a:lnSpc>
              <a:spcBef>
                <a:spcPts val="0"/>
              </a:spcBef>
              <a:spcAft>
                <a:spcPts val="0"/>
              </a:spcAft>
              <a:buClr>
                <a:srgbClr val="282828"/>
              </a:buClr>
              <a:buSzPts val="1600"/>
              <a:buFont typeface="Inter"/>
              <a:buAutoNum type="arabicPeriod"/>
            </a:pPr>
            <a:r>
              <a:rPr b="1" lang="en" sz="1600">
                <a:solidFill>
                  <a:srgbClr val="282828"/>
                </a:solidFill>
                <a:latin typeface="Inter"/>
                <a:ea typeface="Inter"/>
                <a:cs typeface="Inter"/>
                <a:sym typeface="Inter"/>
              </a:rPr>
              <a:t>Principal Component Analysis (PCA)</a:t>
            </a:r>
            <a:endParaRPr b="1" sz="1600">
              <a:solidFill>
                <a:srgbClr val="282828"/>
              </a:solidFill>
              <a:latin typeface="Inter"/>
              <a:ea typeface="Inter"/>
              <a:cs typeface="Inter"/>
              <a:sym typeface="Inter"/>
            </a:endParaRPr>
          </a:p>
          <a:p>
            <a:pPr indent="0" lvl="0" marL="0" rtl="0" algn="l">
              <a:spcBef>
                <a:spcPts val="0"/>
              </a:spcBef>
              <a:spcAft>
                <a:spcPts val="0"/>
              </a:spcAft>
              <a:buNone/>
            </a:pPr>
            <a:r>
              <a:rPr b="1" lang="en" sz="100">
                <a:solidFill>
                  <a:srgbClr val="282828"/>
                </a:solidFill>
                <a:latin typeface="Inter"/>
                <a:ea typeface="Inter"/>
                <a:cs typeface="Inter"/>
                <a:sym typeface="Inter"/>
              </a:rPr>
              <a:t>                                                                                                           </a:t>
            </a:r>
            <a:r>
              <a:rPr b="1" lang="en" sz="1600">
                <a:solidFill>
                  <a:srgbClr val="282828"/>
                </a:solidFill>
                <a:latin typeface="Inter"/>
                <a:ea typeface="Inter"/>
                <a:cs typeface="Inter"/>
                <a:sym typeface="Inter"/>
              </a:rPr>
              <a:t> </a:t>
            </a:r>
            <a:r>
              <a:rPr b="1" lang="en" sz="1600">
                <a:solidFill>
                  <a:srgbClr val="A338EB"/>
                </a:solidFill>
                <a:latin typeface="Inter"/>
                <a:ea typeface="Inter"/>
                <a:cs typeface="Inter"/>
                <a:sym typeface="Inter"/>
              </a:rPr>
              <a:t>mereduksi</a:t>
            </a:r>
            <a:r>
              <a:rPr lang="en" sz="1600">
                <a:solidFill>
                  <a:srgbClr val="282828"/>
                </a:solidFill>
                <a:latin typeface="Inter"/>
                <a:ea typeface="Inter"/>
                <a:cs typeface="Inter"/>
                <a:sym typeface="Inter"/>
              </a:rPr>
              <a:t> fitur dengan</a:t>
            </a:r>
            <a:endParaRPr sz="1600">
              <a:solidFill>
                <a:srgbClr val="282828"/>
              </a:solidFill>
              <a:latin typeface="Inter"/>
              <a:ea typeface="Inter"/>
              <a:cs typeface="Inter"/>
              <a:sym typeface="Inter"/>
            </a:endParaRPr>
          </a:p>
          <a:p>
            <a:pPr indent="0" lvl="0" marL="0" rtl="0" algn="l">
              <a:spcBef>
                <a:spcPts val="0"/>
              </a:spcBef>
              <a:spcAft>
                <a:spcPts val="0"/>
              </a:spcAft>
              <a:buNone/>
            </a:pPr>
            <a:r>
              <a:rPr lang="en" sz="1600">
                <a:solidFill>
                  <a:srgbClr val="282828"/>
                </a:solidFill>
                <a:latin typeface="Inter"/>
                <a:ea typeface="Inter"/>
                <a:cs typeface="Inter"/>
                <a:sym typeface="Inter"/>
              </a:rPr>
              <a:t>             melakukan </a:t>
            </a:r>
            <a:r>
              <a:rPr b="1" lang="en" sz="1600">
                <a:solidFill>
                  <a:srgbClr val="A338EB"/>
                </a:solidFill>
                <a:latin typeface="Inter"/>
                <a:ea typeface="Inter"/>
                <a:cs typeface="Inter"/>
                <a:sym typeface="Inter"/>
              </a:rPr>
              <a:t>kombinasi</a:t>
            </a:r>
            <a:endParaRPr b="1" sz="1600">
              <a:solidFill>
                <a:srgbClr val="A338EB"/>
              </a:solidFill>
              <a:latin typeface="Inter"/>
              <a:ea typeface="Inter"/>
              <a:cs typeface="Inter"/>
              <a:sym typeface="Inter"/>
            </a:endParaRPr>
          </a:p>
          <a:p>
            <a:pPr indent="0" lvl="0" marL="457200" rtl="0" algn="l">
              <a:spcBef>
                <a:spcPts val="0"/>
              </a:spcBef>
              <a:spcAft>
                <a:spcPts val="0"/>
              </a:spcAft>
              <a:buNone/>
            </a:pPr>
            <a:r>
              <a:rPr lang="en" sz="1600">
                <a:solidFill>
                  <a:srgbClr val="282828"/>
                </a:solidFill>
                <a:latin typeface="Inter"/>
                <a:ea typeface="Inter"/>
                <a:cs typeface="Inter"/>
                <a:sym typeface="Inter"/>
              </a:rPr>
              <a:t>     berdasarkan nilai varians</a:t>
            </a:r>
            <a:endParaRPr sz="1600">
              <a:solidFill>
                <a:srgbClr val="282828"/>
              </a:solidFill>
              <a:latin typeface="Inter"/>
              <a:ea typeface="Inter"/>
              <a:cs typeface="Inter"/>
              <a:sym typeface="Inter"/>
            </a:endParaRPr>
          </a:p>
        </p:txBody>
      </p:sp>
      <p:sp>
        <p:nvSpPr>
          <p:cNvPr id="412" name="Google Shape;412;g13be9f6c2d7_3_185"/>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413" name="Google Shape;413;g13be9f6c2d7_3_185"/>
          <p:cNvGrpSpPr/>
          <p:nvPr/>
        </p:nvGrpSpPr>
        <p:grpSpPr>
          <a:xfrm>
            <a:off x="7503019" y="95797"/>
            <a:ext cx="1516771" cy="323122"/>
            <a:chOff x="400885" y="325214"/>
            <a:chExt cx="2298835" cy="489727"/>
          </a:xfrm>
        </p:grpSpPr>
        <p:pic>
          <p:nvPicPr>
            <p:cNvPr id="414" name="Google Shape;414;g13be9f6c2d7_3_185"/>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415" name="Google Shape;415;g13be9f6c2d7_3_185"/>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416" name="Google Shape;416;g13be9f6c2d7_3_185"/>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417" name="Google Shape;417;g13be9f6c2d7_3_185"/>
            <p:cNvPicPr preferRelativeResize="0"/>
            <p:nvPr/>
          </p:nvPicPr>
          <p:blipFill rotWithShape="1">
            <a:blip r:embed="rId4">
              <a:alphaModFix/>
            </a:blip>
            <a:srcRect b="0" l="9895" r="8731" t="0"/>
            <a:stretch/>
          </p:blipFill>
          <p:spPr>
            <a:xfrm>
              <a:off x="400885" y="325214"/>
              <a:ext cx="1033078" cy="489727"/>
            </a:xfrm>
            <a:prstGeom prst="rect">
              <a:avLst/>
            </a:prstGeom>
            <a:noFill/>
            <a:ln>
              <a:noFill/>
            </a:ln>
          </p:spPr>
        </p:pic>
      </p:grpSp>
      <p:sp>
        <p:nvSpPr>
          <p:cNvPr id="418" name="Google Shape;418;g13be9f6c2d7_3_185"/>
          <p:cNvSpPr txBox="1"/>
          <p:nvPr>
            <p:ph type="title"/>
          </p:nvPr>
        </p:nvSpPr>
        <p:spPr>
          <a:xfrm>
            <a:off x="331800" y="500900"/>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Feature Selection &amp; Decomposition</a:t>
            </a:r>
            <a:endParaRPr sz="2820">
              <a:solidFill>
                <a:srgbClr val="A338EB"/>
              </a:solidFill>
              <a:latin typeface="Maven Pro SemiBold"/>
              <a:ea typeface="Maven Pro SemiBold"/>
              <a:cs typeface="Maven Pro SemiBold"/>
              <a:sym typeface="Maven Pro SemiBold"/>
            </a:endParaRPr>
          </a:p>
        </p:txBody>
      </p:sp>
      <p:sp>
        <p:nvSpPr>
          <p:cNvPr id="419" name="Google Shape;419;g13be9f6c2d7_3_185"/>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Modelling</a:t>
            </a:r>
            <a:endParaRPr b="1" i="0" sz="1000" u="none" cap="none" strike="noStrike">
              <a:solidFill>
                <a:srgbClr val="601F99"/>
              </a:solidFill>
              <a:latin typeface="Inter"/>
              <a:ea typeface="Inter"/>
              <a:cs typeface="Inter"/>
              <a:sym typeface="Inter"/>
            </a:endParaRPr>
          </a:p>
        </p:txBody>
      </p:sp>
      <p:sp>
        <p:nvSpPr>
          <p:cNvPr id="420" name="Google Shape;420;g13be9f6c2d7_3_185"/>
          <p:cNvSpPr txBox="1"/>
          <p:nvPr/>
        </p:nvSpPr>
        <p:spPr>
          <a:xfrm>
            <a:off x="681950" y="2125500"/>
            <a:ext cx="5094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150">
                <a:solidFill>
                  <a:srgbClr val="3C3C3C"/>
                </a:solidFill>
              </a:rPr>
              <a:t>↳</a:t>
            </a:r>
            <a:endParaRPr/>
          </a:p>
        </p:txBody>
      </p:sp>
      <p:pic>
        <p:nvPicPr>
          <p:cNvPr id="421" name="Google Shape;421;g13be9f6c2d7_3_185"/>
          <p:cNvPicPr preferRelativeResize="0"/>
          <p:nvPr/>
        </p:nvPicPr>
        <p:blipFill>
          <a:blip r:embed="rId5">
            <a:alphaModFix/>
          </a:blip>
          <a:stretch>
            <a:fillRect/>
          </a:stretch>
        </p:blipFill>
        <p:spPr>
          <a:xfrm>
            <a:off x="4316750" y="1658775"/>
            <a:ext cx="1562100" cy="466725"/>
          </a:xfrm>
          <a:prstGeom prst="rect">
            <a:avLst/>
          </a:prstGeom>
          <a:noFill/>
          <a:ln>
            <a:noFill/>
          </a:ln>
        </p:spPr>
      </p:pic>
      <p:sp>
        <p:nvSpPr>
          <p:cNvPr id="422" name="Google Shape;422;g13be9f6c2d7_3_185"/>
          <p:cNvSpPr txBox="1"/>
          <p:nvPr/>
        </p:nvSpPr>
        <p:spPr>
          <a:xfrm>
            <a:off x="681950" y="3550913"/>
            <a:ext cx="5094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150">
                <a:solidFill>
                  <a:srgbClr val="3C3C3C"/>
                </a:solidFill>
              </a:rPr>
              <a:t>↳</a:t>
            </a:r>
            <a:endParaRPr/>
          </a:p>
        </p:txBody>
      </p:sp>
      <p:sp>
        <p:nvSpPr>
          <p:cNvPr id="423" name="Google Shape;423;g13be9f6c2d7_3_185"/>
          <p:cNvSpPr txBox="1"/>
          <p:nvPr/>
        </p:nvSpPr>
        <p:spPr>
          <a:xfrm>
            <a:off x="6125725" y="1569125"/>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424" name="Google Shape;424;g13be9f6c2d7_3_185"/>
          <p:cNvSpPr txBox="1"/>
          <p:nvPr/>
        </p:nvSpPr>
        <p:spPr>
          <a:xfrm>
            <a:off x="5878850" y="1485949"/>
            <a:ext cx="3000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rgbClr val="282828"/>
                </a:solidFill>
                <a:latin typeface="Inter"/>
                <a:ea typeface="Inter"/>
                <a:cs typeface="Inter"/>
                <a:sym typeface="Inter"/>
              </a:rPr>
              <a:t>(</a:t>
            </a:r>
            <a:r>
              <a:rPr lang="en" sz="1300">
                <a:solidFill>
                  <a:srgbClr val="282828"/>
                </a:solidFill>
                <a:latin typeface="Inter"/>
                <a:ea typeface="Inter"/>
                <a:cs typeface="Inter"/>
                <a:sym typeface="Inter"/>
              </a:rPr>
              <a:t>+) Mudah diinterpretasikan</a:t>
            </a:r>
            <a:endParaRPr sz="1300">
              <a:solidFill>
                <a:srgbClr val="282828"/>
              </a:solidFill>
              <a:latin typeface="Inter"/>
              <a:ea typeface="Inter"/>
              <a:cs typeface="Inter"/>
              <a:sym typeface="Inter"/>
            </a:endParaRPr>
          </a:p>
        </p:txBody>
      </p:sp>
      <p:pic>
        <p:nvPicPr>
          <p:cNvPr id="425" name="Google Shape;425;g13be9f6c2d7_3_185"/>
          <p:cNvPicPr preferRelativeResize="0"/>
          <p:nvPr/>
        </p:nvPicPr>
        <p:blipFill>
          <a:blip r:embed="rId5">
            <a:alphaModFix/>
          </a:blip>
          <a:stretch>
            <a:fillRect/>
          </a:stretch>
        </p:blipFill>
        <p:spPr>
          <a:xfrm flipH="1" rot="10800000">
            <a:off x="4336825" y="2201700"/>
            <a:ext cx="1637050" cy="466725"/>
          </a:xfrm>
          <a:prstGeom prst="rect">
            <a:avLst/>
          </a:prstGeom>
          <a:noFill/>
          <a:ln>
            <a:noFill/>
          </a:ln>
        </p:spPr>
      </p:pic>
      <p:sp>
        <p:nvSpPr>
          <p:cNvPr id="426" name="Google Shape;426;g13be9f6c2d7_3_185"/>
          <p:cNvSpPr txBox="1"/>
          <p:nvPr/>
        </p:nvSpPr>
        <p:spPr>
          <a:xfrm>
            <a:off x="5929500" y="2125488"/>
            <a:ext cx="3327000" cy="84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rgbClr val="282828"/>
                </a:solidFill>
                <a:latin typeface="Inter"/>
                <a:ea typeface="Inter"/>
                <a:cs typeface="Inter"/>
                <a:sym typeface="Inter"/>
              </a:rPr>
              <a:t>(-) Sangat bergantung pada estimator</a:t>
            </a:r>
            <a:endParaRPr sz="1300">
              <a:solidFill>
                <a:srgbClr val="282828"/>
              </a:solidFill>
              <a:latin typeface="Inter"/>
              <a:ea typeface="Inter"/>
              <a:cs typeface="Inter"/>
              <a:sym typeface="Inter"/>
            </a:endParaRPr>
          </a:p>
          <a:p>
            <a:pPr indent="0" lvl="0" marL="0" rtl="0" algn="l">
              <a:lnSpc>
                <a:spcPct val="115000"/>
              </a:lnSpc>
              <a:spcBef>
                <a:spcPts val="0"/>
              </a:spcBef>
              <a:spcAft>
                <a:spcPts val="0"/>
              </a:spcAft>
              <a:buNone/>
            </a:pPr>
            <a:r>
              <a:rPr lang="en" sz="1300">
                <a:solidFill>
                  <a:srgbClr val="282828"/>
                </a:solidFill>
                <a:latin typeface="Inter"/>
                <a:ea typeface="Inter"/>
                <a:cs typeface="Inter"/>
                <a:sym typeface="Inter"/>
              </a:rPr>
              <a:t>(-) Fitur yang berpotensi bisa saja</a:t>
            </a:r>
            <a:endParaRPr sz="1300">
              <a:solidFill>
                <a:srgbClr val="282828"/>
              </a:solidFill>
              <a:latin typeface="Inter"/>
              <a:ea typeface="Inter"/>
              <a:cs typeface="Inter"/>
              <a:sym typeface="Inter"/>
            </a:endParaRPr>
          </a:p>
          <a:p>
            <a:pPr indent="0" lvl="0" marL="0" rtl="0" algn="l">
              <a:lnSpc>
                <a:spcPct val="115000"/>
              </a:lnSpc>
              <a:spcBef>
                <a:spcPts val="0"/>
              </a:spcBef>
              <a:spcAft>
                <a:spcPts val="0"/>
              </a:spcAft>
              <a:buNone/>
            </a:pPr>
            <a:r>
              <a:rPr lang="en" sz="1300">
                <a:solidFill>
                  <a:srgbClr val="282828"/>
                </a:solidFill>
                <a:latin typeface="Inter"/>
                <a:ea typeface="Inter"/>
                <a:cs typeface="Inter"/>
                <a:sym typeface="Inter"/>
              </a:rPr>
              <a:t>     tidak lolos seleksi</a:t>
            </a:r>
            <a:endParaRPr sz="1300">
              <a:solidFill>
                <a:srgbClr val="282828"/>
              </a:solidFill>
              <a:latin typeface="Inter"/>
              <a:ea typeface="Inter"/>
              <a:cs typeface="Inter"/>
              <a:sym typeface="Inter"/>
            </a:endParaRPr>
          </a:p>
        </p:txBody>
      </p:sp>
      <p:pic>
        <p:nvPicPr>
          <p:cNvPr id="427" name="Google Shape;427;g13be9f6c2d7_3_185"/>
          <p:cNvPicPr preferRelativeResize="0"/>
          <p:nvPr/>
        </p:nvPicPr>
        <p:blipFill>
          <a:blip r:embed="rId5">
            <a:alphaModFix/>
          </a:blip>
          <a:stretch>
            <a:fillRect/>
          </a:stretch>
        </p:blipFill>
        <p:spPr>
          <a:xfrm>
            <a:off x="4411775" y="3141988"/>
            <a:ext cx="1562100" cy="466725"/>
          </a:xfrm>
          <a:prstGeom prst="rect">
            <a:avLst/>
          </a:prstGeom>
          <a:noFill/>
          <a:ln>
            <a:noFill/>
          </a:ln>
        </p:spPr>
      </p:pic>
      <p:sp>
        <p:nvSpPr>
          <p:cNvPr id="428" name="Google Shape;428;g13be9f6c2d7_3_185"/>
          <p:cNvSpPr txBox="1"/>
          <p:nvPr/>
        </p:nvSpPr>
        <p:spPr>
          <a:xfrm>
            <a:off x="5929500" y="2985025"/>
            <a:ext cx="30000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rgbClr val="282828"/>
                </a:solidFill>
                <a:latin typeface="Inter"/>
                <a:ea typeface="Inter"/>
                <a:cs typeface="Inter"/>
                <a:sym typeface="Inter"/>
              </a:rPr>
              <a:t>(+) Fitur akan dikombinasikan, </a:t>
            </a:r>
            <a:endParaRPr sz="1300">
              <a:solidFill>
                <a:srgbClr val="282828"/>
              </a:solidFill>
              <a:latin typeface="Inter"/>
              <a:ea typeface="Inter"/>
              <a:cs typeface="Inter"/>
              <a:sym typeface="Inter"/>
            </a:endParaRPr>
          </a:p>
          <a:p>
            <a:pPr indent="0" lvl="0" marL="0" rtl="0" algn="l">
              <a:lnSpc>
                <a:spcPct val="115000"/>
              </a:lnSpc>
              <a:spcBef>
                <a:spcPts val="0"/>
              </a:spcBef>
              <a:spcAft>
                <a:spcPts val="0"/>
              </a:spcAft>
              <a:buNone/>
            </a:pPr>
            <a:r>
              <a:rPr lang="en" sz="1300">
                <a:solidFill>
                  <a:srgbClr val="282828"/>
                </a:solidFill>
                <a:latin typeface="Inter"/>
                <a:ea typeface="Inter"/>
                <a:cs typeface="Inter"/>
                <a:sym typeface="Inter"/>
              </a:rPr>
              <a:t>      bukan dieliminasi</a:t>
            </a:r>
            <a:endParaRPr sz="1300">
              <a:solidFill>
                <a:srgbClr val="282828"/>
              </a:solidFill>
              <a:latin typeface="Inter"/>
              <a:ea typeface="Inter"/>
              <a:cs typeface="Inter"/>
              <a:sym typeface="Inter"/>
            </a:endParaRPr>
          </a:p>
        </p:txBody>
      </p:sp>
      <p:pic>
        <p:nvPicPr>
          <p:cNvPr id="429" name="Google Shape;429;g13be9f6c2d7_3_185"/>
          <p:cNvPicPr preferRelativeResize="0"/>
          <p:nvPr/>
        </p:nvPicPr>
        <p:blipFill>
          <a:blip r:embed="rId5">
            <a:alphaModFix/>
          </a:blip>
          <a:stretch>
            <a:fillRect/>
          </a:stretch>
        </p:blipFill>
        <p:spPr>
          <a:xfrm flipH="1" rot="10800000">
            <a:off x="4413025" y="3725700"/>
            <a:ext cx="1637050" cy="466725"/>
          </a:xfrm>
          <a:prstGeom prst="rect">
            <a:avLst/>
          </a:prstGeom>
          <a:noFill/>
          <a:ln>
            <a:noFill/>
          </a:ln>
        </p:spPr>
      </p:pic>
      <p:sp>
        <p:nvSpPr>
          <p:cNvPr id="430" name="Google Shape;430;g13be9f6c2d7_3_185"/>
          <p:cNvSpPr txBox="1"/>
          <p:nvPr/>
        </p:nvSpPr>
        <p:spPr>
          <a:xfrm>
            <a:off x="6049525" y="3961888"/>
            <a:ext cx="3000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rgbClr val="282828"/>
                </a:solidFill>
                <a:latin typeface="Inter"/>
                <a:ea typeface="Inter"/>
                <a:cs typeface="Inter"/>
                <a:sym typeface="Inter"/>
              </a:rPr>
              <a:t>(-) Hasil sulit diinterpretasikan</a:t>
            </a:r>
            <a:endParaRPr sz="1300">
              <a:solidFill>
                <a:srgbClr val="282828"/>
              </a:solidFill>
              <a:latin typeface="Inter"/>
              <a:ea typeface="Inter"/>
              <a:cs typeface="Inter"/>
              <a:sym typeface="Inte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g13be9f6c2d7_3_20"/>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436" name="Google Shape;436;g13be9f6c2d7_3_20"/>
          <p:cNvGrpSpPr/>
          <p:nvPr/>
        </p:nvGrpSpPr>
        <p:grpSpPr>
          <a:xfrm>
            <a:off x="7503019" y="95797"/>
            <a:ext cx="1516771" cy="323122"/>
            <a:chOff x="400885" y="325214"/>
            <a:chExt cx="2298835" cy="489727"/>
          </a:xfrm>
        </p:grpSpPr>
        <p:pic>
          <p:nvPicPr>
            <p:cNvPr id="437" name="Google Shape;437;g13be9f6c2d7_3_20"/>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438" name="Google Shape;438;g13be9f6c2d7_3_20"/>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439" name="Google Shape;439;g13be9f6c2d7_3_20"/>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440" name="Google Shape;440;g13be9f6c2d7_3_20"/>
            <p:cNvPicPr preferRelativeResize="0"/>
            <p:nvPr/>
          </p:nvPicPr>
          <p:blipFill rotWithShape="1">
            <a:blip r:embed="rId4">
              <a:alphaModFix/>
            </a:blip>
            <a:srcRect b="0" l="9895" r="8731" t="0"/>
            <a:stretch/>
          </p:blipFill>
          <p:spPr>
            <a:xfrm>
              <a:off x="400885" y="325214"/>
              <a:ext cx="1033078" cy="489727"/>
            </a:xfrm>
            <a:prstGeom prst="rect">
              <a:avLst/>
            </a:prstGeom>
            <a:noFill/>
            <a:ln>
              <a:noFill/>
            </a:ln>
          </p:spPr>
        </p:pic>
      </p:grpSp>
      <p:sp>
        <p:nvSpPr>
          <p:cNvPr id="441" name="Google Shape;441;g13be9f6c2d7_3_20"/>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Modelling</a:t>
            </a:r>
            <a:endParaRPr b="1" i="0" sz="1000" u="none" cap="none" strike="noStrike">
              <a:solidFill>
                <a:srgbClr val="601F99"/>
              </a:solidFill>
              <a:latin typeface="Inter"/>
              <a:ea typeface="Inter"/>
              <a:cs typeface="Inter"/>
              <a:sym typeface="Inter"/>
            </a:endParaRPr>
          </a:p>
        </p:txBody>
      </p:sp>
      <p:pic>
        <p:nvPicPr>
          <p:cNvPr id="442" name="Google Shape;442;g13be9f6c2d7_3_20"/>
          <p:cNvPicPr preferRelativeResize="0"/>
          <p:nvPr/>
        </p:nvPicPr>
        <p:blipFill>
          <a:blip r:embed="rId5">
            <a:alphaModFix/>
          </a:blip>
          <a:stretch>
            <a:fillRect/>
          </a:stretch>
        </p:blipFill>
        <p:spPr>
          <a:xfrm>
            <a:off x="437550" y="1257150"/>
            <a:ext cx="6037250" cy="3406150"/>
          </a:xfrm>
          <a:prstGeom prst="rect">
            <a:avLst/>
          </a:prstGeom>
          <a:noFill/>
          <a:ln>
            <a:noFill/>
          </a:ln>
        </p:spPr>
      </p:pic>
      <p:sp>
        <p:nvSpPr>
          <p:cNvPr id="443" name="Google Shape;443;g13be9f6c2d7_3_20"/>
          <p:cNvSpPr txBox="1"/>
          <p:nvPr>
            <p:ph type="title"/>
          </p:nvPr>
        </p:nvSpPr>
        <p:spPr>
          <a:xfrm>
            <a:off x="331800" y="500900"/>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Feature Selection &amp; Decomposition</a:t>
            </a:r>
            <a:endParaRPr sz="2820">
              <a:solidFill>
                <a:srgbClr val="A338EB"/>
              </a:solidFill>
              <a:latin typeface="Maven Pro SemiBold"/>
              <a:ea typeface="Maven Pro SemiBold"/>
              <a:cs typeface="Maven Pro SemiBold"/>
              <a:sym typeface="Maven Pro SemiBold"/>
            </a:endParaRPr>
          </a:p>
        </p:txBody>
      </p:sp>
      <p:sp>
        <p:nvSpPr>
          <p:cNvPr id="444" name="Google Shape;444;g13be9f6c2d7_3_20"/>
          <p:cNvSpPr txBox="1"/>
          <p:nvPr/>
        </p:nvSpPr>
        <p:spPr>
          <a:xfrm>
            <a:off x="6437850" y="2359700"/>
            <a:ext cx="2529900" cy="113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rgbClr val="A338EB"/>
                </a:solidFill>
                <a:latin typeface="Inter"/>
                <a:ea typeface="Inter"/>
                <a:cs typeface="Inter"/>
                <a:sym typeface="Inter"/>
              </a:rPr>
              <a:t>Jumlah fitur optimal: 76</a:t>
            </a:r>
            <a:endParaRPr b="1" sz="300">
              <a:solidFill>
                <a:srgbClr val="A338EB"/>
              </a:solidFill>
              <a:latin typeface="Inter"/>
              <a:ea typeface="Inter"/>
              <a:cs typeface="Inter"/>
              <a:sym typeface="Inter"/>
            </a:endParaRPr>
          </a:p>
          <a:p>
            <a:pPr indent="0" lvl="0" marL="0" rtl="0" algn="l">
              <a:lnSpc>
                <a:spcPct val="115000"/>
              </a:lnSpc>
              <a:spcBef>
                <a:spcPts val="0"/>
              </a:spcBef>
              <a:spcAft>
                <a:spcPts val="0"/>
              </a:spcAft>
              <a:buNone/>
            </a:pPr>
            <a:r>
              <a:t/>
            </a:r>
            <a:endParaRPr b="1" sz="200">
              <a:solidFill>
                <a:srgbClr val="A338EB"/>
              </a:solidFill>
              <a:latin typeface="Inter"/>
              <a:ea typeface="Inter"/>
              <a:cs typeface="Inter"/>
              <a:sym typeface="Inter"/>
            </a:endParaRPr>
          </a:p>
          <a:p>
            <a:pPr indent="0" lvl="0" marL="0" rtl="0" algn="just">
              <a:lnSpc>
                <a:spcPct val="115000"/>
              </a:lnSpc>
              <a:spcBef>
                <a:spcPts val="0"/>
              </a:spcBef>
              <a:spcAft>
                <a:spcPts val="0"/>
              </a:spcAft>
              <a:buNone/>
            </a:pPr>
            <a:r>
              <a:rPr lang="en" sz="1000">
                <a:solidFill>
                  <a:srgbClr val="282828"/>
                </a:solidFill>
                <a:latin typeface="Inter"/>
                <a:ea typeface="Inter"/>
                <a:cs typeface="Inter"/>
                <a:sym typeface="Inter"/>
              </a:rPr>
              <a:t>R2 Score mulai jatuh secara drastis setelah jumlah fitur yang di-drop melebihi 75, sehingga jumlah fitur yang terbaik adalah 76 (151-75)</a:t>
            </a:r>
            <a:endParaRPr sz="1000">
              <a:solidFill>
                <a:srgbClr val="282828"/>
              </a:solidFill>
              <a:latin typeface="Inter"/>
              <a:ea typeface="Inter"/>
              <a:cs typeface="Inter"/>
              <a:sym typeface="Inter"/>
            </a:endParaRPr>
          </a:p>
        </p:txBody>
      </p:sp>
      <p:sp>
        <p:nvSpPr>
          <p:cNvPr id="445" name="Google Shape;445;g13be9f6c2d7_3_20"/>
          <p:cNvSpPr/>
          <p:nvPr/>
        </p:nvSpPr>
        <p:spPr>
          <a:xfrm>
            <a:off x="3599125" y="1555675"/>
            <a:ext cx="2875676" cy="994415"/>
          </a:xfrm>
          <a:custGeom>
            <a:rect b="b" l="l" r="r" t="t"/>
            <a:pathLst>
              <a:path extrusionOk="0" h="40688" w="112375">
                <a:moveTo>
                  <a:pt x="0" y="2582"/>
                </a:moveTo>
                <a:cubicBezTo>
                  <a:pt x="20484" y="-7684"/>
                  <a:pt x="45705" y="15346"/>
                  <a:pt x="62735" y="30675"/>
                </a:cubicBezTo>
                <a:cubicBezTo>
                  <a:pt x="75277" y="41964"/>
                  <a:pt x="95501" y="40603"/>
                  <a:pt x="112375" y="40603"/>
                </a:cubicBezTo>
              </a:path>
            </a:pathLst>
          </a:custGeom>
          <a:noFill/>
          <a:ln cap="flat" cmpd="sng" w="9525">
            <a:solidFill>
              <a:srgbClr val="A338EB"/>
            </a:solidFill>
            <a:prstDash val="solid"/>
            <a:round/>
            <a:headEnd len="med" w="med" type="none"/>
            <a:tailEnd len="med" w="med" type="none"/>
          </a:ln>
        </p:spPr>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pic>
        <p:nvPicPr>
          <p:cNvPr id="450" name="Google Shape;450;g13be9f6c2d7_3_44"/>
          <p:cNvPicPr preferRelativeResize="0"/>
          <p:nvPr/>
        </p:nvPicPr>
        <p:blipFill>
          <a:blip r:embed="rId3">
            <a:alphaModFix/>
          </a:blip>
          <a:stretch>
            <a:fillRect/>
          </a:stretch>
        </p:blipFill>
        <p:spPr>
          <a:xfrm>
            <a:off x="331800" y="1145175"/>
            <a:ext cx="6163900" cy="3446551"/>
          </a:xfrm>
          <a:prstGeom prst="rect">
            <a:avLst/>
          </a:prstGeom>
          <a:noFill/>
          <a:ln>
            <a:noFill/>
          </a:ln>
        </p:spPr>
      </p:pic>
      <p:sp>
        <p:nvSpPr>
          <p:cNvPr id="451" name="Google Shape;451;g13be9f6c2d7_3_44"/>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452" name="Google Shape;452;g13be9f6c2d7_3_44"/>
          <p:cNvGrpSpPr/>
          <p:nvPr/>
        </p:nvGrpSpPr>
        <p:grpSpPr>
          <a:xfrm>
            <a:off x="7503019" y="95797"/>
            <a:ext cx="1516771" cy="323122"/>
            <a:chOff x="400885" y="325214"/>
            <a:chExt cx="2298835" cy="489727"/>
          </a:xfrm>
        </p:grpSpPr>
        <p:pic>
          <p:nvPicPr>
            <p:cNvPr id="453" name="Google Shape;453;g13be9f6c2d7_3_44"/>
            <p:cNvPicPr preferRelativeResize="0"/>
            <p:nvPr/>
          </p:nvPicPr>
          <p:blipFill rotWithShape="1">
            <a:blip r:embed="rId4">
              <a:alphaModFix/>
            </a:blip>
            <a:srcRect b="0" l="0" r="0" t="0"/>
            <a:stretch/>
          </p:blipFill>
          <p:spPr>
            <a:xfrm>
              <a:off x="1906971" y="358726"/>
              <a:ext cx="792749" cy="422701"/>
            </a:xfrm>
            <a:prstGeom prst="rect">
              <a:avLst/>
            </a:prstGeom>
            <a:noFill/>
            <a:ln>
              <a:noFill/>
            </a:ln>
          </p:spPr>
        </p:pic>
        <p:cxnSp>
          <p:nvCxnSpPr>
            <p:cNvPr id="454" name="Google Shape;454;g13be9f6c2d7_3_44"/>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455" name="Google Shape;455;g13be9f6c2d7_3_44"/>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456" name="Google Shape;456;g13be9f6c2d7_3_44"/>
            <p:cNvPicPr preferRelativeResize="0"/>
            <p:nvPr/>
          </p:nvPicPr>
          <p:blipFill rotWithShape="1">
            <a:blip r:embed="rId5">
              <a:alphaModFix/>
            </a:blip>
            <a:srcRect b="0" l="9895" r="8731" t="0"/>
            <a:stretch/>
          </p:blipFill>
          <p:spPr>
            <a:xfrm>
              <a:off x="400885" y="325214"/>
              <a:ext cx="1033078" cy="489727"/>
            </a:xfrm>
            <a:prstGeom prst="rect">
              <a:avLst/>
            </a:prstGeom>
            <a:noFill/>
            <a:ln>
              <a:noFill/>
            </a:ln>
          </p:spPr>
        </p:pic>
      </p:grpSp>
      <p:sp>
        <p:nvSpPr>
          <p:cNvPr id="457" name="Google Shape;457;g13be9f6c2d7_3_44"/>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Modelling</a:t>
            </a:r>
            <a:endParaRPr b="1" i="0" sz="1000" u="none" cap="none" strike="noStrike">
              <a:solidFill>
                <a:srgbClr val="601F99"/>
              </a:solidFill>
              <a:latin typeface="Inter"/>
              <a:ea typeface="Inter"/>
              <a:cs typeface="Inter"/>
              <a:sym typeface="Inter"/>
            </a:endParaRPr>
          </a:p>
        </p:txBody>
      </p:sp>
      <p:sp>
        <p:nvSpPr>
          <p:cNvPr id="458" name="Google Shape;458;g13be9f6c2d7_3_44"/>
          <p:cNvSpPr txBox="1"/>
          <p:nvPr>
            <p:ph type="title"/>
          </p:nvPr>
        </p:nvSpPr>
        <p:spPr>
          <a:xfrm>
            <a:off x="331800" y="500900"/>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Feature Selection &amp; Decomposition</a:t>
            </a:r>
            <a:endParaRPr sz="2820">
              <a:solidFill>
                <a:srgbClr val="A338EB"/>
              </a:solidFill>
              <a:latin typeface="Maven Pro SemiBold"/>
              <a:ea typeface="Maven Pro SemiBold"/>
              <a:cs typeface="Maven Pro SemiBold"/>
              <a:sym typeface="Maven Pro SemiBold"/>
            </a:endParaRPr>
          </a:p>
        </p:txBody>
      </p:sp>
      <p:sp>
        <p:nvSpPr>
          <p:cNvPr id="459" name="Google Shape;459;g13be9f6c2d7_3_44"/>
          <p:cNvSpPr txBox="1"/>
          <p:nvPr/>
        </p:nvSpPr>
        <p:spPr>
          <a:xfrm>
            <a:off x="6609750" y="3164150"/>
            <a:ext cx="2410200" cy="113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rgbClr val="A338EB"/>
                </a:solidFill>
                <a:latin typeface="Inter"/>
                <a:ea typeface="Inter"/>
                <a:cs typeface="Inter"/>
                <a:sym typeface="Inter"/>
              </a:rPr>
              <a:t>PCA mengalami overfitting</a:t>
            </a:r>
            <a:endParaRPr b="1" sz="300">
              <a:solidFill>
                <a:srgbClr val="A338EB"/>
              </a:solidFill>
              <a:latin typeface="Inter"/>
              <a:ea typeface="Inter"/>
              <a:cs typeface="Inter"/>
              <a:sym typeface="Inter"/>
            </a:endParaRPr>
          </a:p>
          <a:p>
            <a:pPr indent="0" lvl="0" marL="0" rtl="0" algn="l">
              <a:lnSpc>
                <a:spcPct val="115000"/>
              </a:lnSpc>
              <a:spcBef>
                <a:spcPts val="0"/>
              </a:spcBef>
              <a:spcAft>
                <a:spcPts val="0"/>
              </a:spcAft>
              <a:buNone/>
            </a:pPr>
            <a:r>
              <a:t/>
            </a:r>
            <a:endParaRPr b="1" sz="200">
              <a:solidFill>
                <a:srgbClr val="A338EB"/>
              </a:solidFill>
              <a:latin typeface="Inter"/>
              <a:ea typeface="Inter"/>
              <a:cs typeface="Inter"/>
              <a:sym typeface="Inter"/>
            </a:endParaRPr>
          </a:p>
          <a:p>
            <a:pPr indent="0" lvl="0" marL="0" rtl="0" algn="just">
              <a:lnSpc>
                <a:spcPct val="115000"/>
              </a:lnSpc>
              <a:spcBef>
                <a:spcPts val="0"/>
              </a:spcBef>
              <a:spcAft>
                <a:spcPts val="0"/>
              </a:spcAft>
              <a:buNone/>
            </a:pPr>
            <a:r>
              <a:rPr lang="en" sz="1000">
                <a:solidFill>
                  <a:srgbClr val="282828"/>
                </a:solidFill>
                <a:latin typeface="Inter"/>
                <a:ea typeface="Inter"/>
                <a:cs typeface="Inter"/>
                <a:sym typeface="Inter"/>
              </a:rPr>
              <a:t>Nilai R2 sangat baik pada training dataset, tetapi bernilai negatif dan naik turun secara drastis pada testing dataset</a:t>
            </a:r>
            <a:endParaRPr sz="1000">
              <a:solidFill>
                <a:srgbClr val="282828"/>
              </a:solidFill>
              <a:latin typeface="Inter"/>
              <a:ea typeface="Inter"/>
              <a:cs typeface="Inter"/>
              <a:sym typeface="Inter"/>
            </a:endParaRPr>
          </a:p>
        </p:txBody>
      </p:sp>
      <p:pic>
        <p:nvPicPr>
          <p:cNvPr id="460" name="Google Shape;460;g13be9f6c2d7_3_44"/>
          <p:cNvPicPr preferRelativeResize="0"/>
          <p:nvPr/>
        </p:nvPicPr>
        <p:blipFill>
          <a:blip r:embed="rId6">
            <a:alphaModFix/>
          </a:blip>
          <a:stretch>
            <a:fillRect/>
          </a:stretch>
        </p:blipFill>
        <p:spPr>
          <a:xfrm flipH="1">
            <a:off x="4676300" y="2920600"/>
            <a:ext cx="1933450" cy="466725"/>
          </a:xfrm>
          <a:prstGeom prst="rect">
            <a:avLst/>
          </a:prstGeom>
          <a:noFill/>
          <a:ln>
            <a:noFill/>
          </a:ln>
        </p:spPr>
      </p:pic>
      <p:pic>
        <p:nvPicPr>
          <p:cNvPr id="461" name="Google Shape;461;g13be9f6c2d7_3_44"/>
          <p:cNvPicPr preferRelativeResize="0"/>
          <p:nvPr/>
        </p:nvPicPr>
        <p:blipFill rotWithShape="1">
          <a:blip r:embed="rId6">
            <a:alphaModFix/>
          </a:blip>
          <a:srcRect b="0" l="1870" r="-1870" t="0"/>
          <a:stretch/>
        </p:blipFill>
        <p:spPr>
          <a:xfrm>
            <a:off x="4045525" y="3348225"/>
            <a:ext cx="2154400" cy="4667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pic>
        <p:nvPicPr>
          <p:cNvPr id="466" name="Google Shape;466;g13be9f6c2d7_3_57"/>
          <p:cNvPicPr preferRelativeResize="0"/>
          <p:nvPr/>
        </p:nvPicPr>
        <p:blipFill>
          <a:blip r:embed="rId3">
            <a:alphaModFix/>
          </a:blip>
          <a:stretch>
            <a:fillRect/>
          </a:stretch>
        </p:blipFill>
        <p:spPr>
          <a:xfrm>
            <a:off x="500800" y="1213150"/>
            <a:ext cx="6537655" cy="2261575"/>
          </a:xfrm>
          <a:prstGeom prst="rect">
            <a:avLst/>
          </a:prstGeom>
          <a:noFill/>
          <a:ln>
            <a:noFill/>
          </a:ln>
        </p:spPr>
      </p:pic>
      <p:sp>
        <p:nvSpPr>
          <p:cNvPr id="467" name="Google Shape;467;g13be9f6c2d7_3_57"/>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468" name="Google Shape;468;g13be9f6c2d7_3_57"/>
          <p:cNvGrpSpPr/>
          <p:nvPr/>
        </p:nvGrpSpPr>
        <p:grpSpPr>
          <a:xfrm>
            <a:off x="7503019" y="95797"/>
            <a:ext cx="1516771" cy="323122"/>
            <a:chOff x="400885" y="325214"/>
            <a:chExt cx="2298835" cy="489727"/>
          </a:xfrm>
        </p:grpSpPr>
        <p:pic>
          <p:nvPicPr>
            <p:cNvPr id="469" name="Google Shape;469;g13be9f6c2d7_3_57"/>
            <p:cNvPicPr preferRelativeResize="0"/>
            <p:nvPr/>
          </p:nvPicPr>
          <p:blipFill rotWithShape="1">
            <a:blip r:embed="rId4">
              <a:alphaModFix/>
            </a:blip>
            <a:srcRect b="0" l="0" r="0" t="0"/>
            <a:stretch/>
          </p:blipFill>
          <p:spPr>
            <a:xfrm>
              <a:off x="1906971" y="358726"/>
              <a:ext cx="792749" cy="422701"/>
            </a:xfrm>
            <a:prstGeom prst="rect">
              <a:avLst/>
            </a:prstGeom>
            <a:noFill/>
            <a:ln>
              <a:noFill/>
            </a:ln>
          </p:spPr>
        </p:pic>
        <p:cxnSp>
          <p:nvCxnSpPr>
            <p:cNvPr id="470" name="Google Shape;470;g13be9f6c2d7_3_57"/>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471" name="Google Shape;471;g13be9f6c2d7_3_57"/>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472" name="Google Shape;472;g13be9f6c2d7_3_57"/>
            <p:cNvPicPr preferRelativeResize="0"/>
            <p:nvPr/>
          </p:nvPicPr>
          <p:blipFill rotWithShape="1">
            <a:blip r:embed="rId5">
              <a:alphaModFix/>
            </a:blip>
            <a:srcRect b="0" l="9895" r="8731" t="0"/>
            <a:stretch/>
          </p:blipFill>
          <p:spPr>
            <a:xfrm>
              <a:off x="400885" y="325214"/>
              <a:ext cx="1033078" cy="489727"/>
            </a:xfrm>
            <a:prstGeom prst="rect">
              <a:avLst/>
            </a:prstGeom>
            <a:noFill/>
            <a:ln>
              <a:noFill/>
            </a:ln>
          </p:spPr>
        </p:pic>
      </p:grpSp>
      <p:sp>
        <p:nvSpPr>
          <p:cNvPr id="473" name="Google Shape;473;g13be9f6c2d7_3_57"/>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Modelling</a:t>
            </a:r>
            <a:endParaRPr b="1" i="0" sz="1000" u="none" cap="none" strike="noStrike">
              <a:solidFill>
                <a:srgbClr val="601F99"/>
              </a:solidFill>
              <a:latin typeface="Inter"/>
              <a:ea typeface="Inter"/>
              <a:cs typeface="Inter"/>
              <a:sym typeface="Inter"/>
            </a:endParaRPr>
          </a:p>
        </p:txBody>
      </p:sp>
      <p:sp>
        <p:nvSpPr>
          <p:cNvPr id="474" name="Google Shape;474;g13be9f6c2d7_3_57"/>
          <p:cNvSpPr txBox="1"/>
          <p:nvPr>
            <p:ph type="title"/>
          </p:nvPr>
        </p:nvSpPr>
        <p:spPr>
          <a:xfrm>
            <a:off x="331800" y="500900"/>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Feature Selection &amp; Decomposition</a:t>
            </a:r>
            <a:endParaRPr sz="2820">
              <a:solidFill>
                <a:srgbClr val="A338EB"/>
              </a:solidFill>
              <a:latin typeface="Maven Pro SemiBold"/>
              <a:ea typeface="Maven Pro SemiBold"/>
              <a:cs typeface="Maven Pro SemiBold"/>
              <a:sym typeface="Maven Pro SemiBold"/>
            </a:endParaRPr>
          </a:p>
        </p:txBody>
      </p:sp>
      <p:sp>
        <p:nvSpPr>
          <p:cNvPr id="475" name="Google Shape;475;g13be9f6c2d7_3_57"/>
          <p:cNvSpPr txBox="1"/>
          <p:nvPr/>
        </p:nvSpPr>
        <p:spPr>
          <a:xfrm>
            <a:off x="5093100" y="3421925"/>
            <a:ext cx="3850500" cy="1334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200">
                <a:solidFill>
                  <a:srgbClr val="A338EB"/>
                </a:solidFill>
                <a:latin typeface="Inter"/>
                <a:ea typeface="Inter"/>
                <a:cs typeface="Inter"/>
                <a:sym typeface="Inter"/>
              </a:rPr>
              <a:t>Insight: </a:t>
            </a:r>
            <a:r>
              <a:rPr lang="en" sz="1200">
                <a:solidFill>
                  <a:schemeClr val="dk1"/>
                </a:solidFill>
                <a:latin typeface="Inter"/>
                <a:ea typeface="Inter"/>
                <a:cs typeface="Inter"/>
                <a:sym typeface="Inter"/>
              </a:rPr>
              <a:t>Data tanpa seleksi fitur memiliki R2 score yang sedikit lebih baik </a:t>
            </a:r>
            <a:endParaRPr sz="200">
              <a:solidFill>
                <a:schemeClr val="dk1"/>
              </a:solidFill>
              <a:latin typeface="Inter"/>
              <a:ea typeface="Inter"/>
              <a:cs typeface="Inter"/>
              <a:sym typeface="Inter"/>
            </a:endParaRPr>
          </a:p>
          <a:p>
            <a:pPr indent="0" lvl="0" marL="0" rtl="0" algn="just">
              <a:lnSpc>
                <a:spcPct val="115000"/>
              </a:lnSpc>
              <a:spcBef>
                <a:spcPts val="0"/>
              </a:spcBef>
              <a:spcAft>
                <a:spcPts val="0"/>
              </a:spcAft>
              <a:buNone/>
            </a:pPr>
            <a:r>
              <a:t/>
            </a:r>
            <a:endParaRPr b="1" sz="200">
              <a:solidFill>
                <a:srgbClr val="A338EB"/>
              </a:solidFill>
              <a:latin typeface="Inter"/>
              <a:ea typeface="Inter"/>
              <a:cs typeface="Inter"/>
              <a:sym typeface="Inter"/>
            </a:endParaRPr>
          </a:p>
          <a:p>
            <a:pPr indent="0" lvl="0" marL="0" rtl="0" algn="just">
              <a:lnSpc>
                <a:spcPct val="115000"/>
              </a:lnSpc>
              <a:spcBef>
                <a:spcPts val="0"/>
              </a:spcBef>
              <a:spcAft>
                <a:spcPts val="0"/>
              </a:spcAft>
              <a:buNone/>
            </a:pPr>
            <a:r>
              <a:rPr lang="en" sz="1000">
                <a:solidFill>
                  <a:schemeClr val="dk1"/>
                </a:solidFill>
                <a:latin typeface="Inter"/>
                <a:ea typeface="Inter"/>
                <a:cs typeface="Inter"/>
                <a:sym typeface="Inter"/>
              </a:rPr>
              <a:t>Setelah diukur waktu komputasinya, untuk 1x iterasi, proses training data tanpa RFE memakan waktu 0.128 s, sedangkan dengan RFE 0.124 s, selisih waktu 0.003s tidak terlalu signifikan karena jumlah datanya masih sedikit.</a:t>
            </a:r>
            <a:endParaRPr sz="1000">
              <a:solidFill>
                <a:schemeClr val="dk1"/>
              </a:solidFill>
              <a:latin typeface="Inter"/>
              <a:ea typeface="Inter"/>
              <a:cs typeface="Inter"/>
              <a:sym typeface="Inte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g136706cb207_1_77"/>
          <p:cNvSpPr txBox="1"/>
          <p:nvPr>
            <p:ph idx="1" type="body"/>
          </p:nvPr>
        </p:nvSpPr>
        <p:spPr>
          <a:xfrm>
            <a:off x="311700" y="1246750"/>
            <a:ext cx="7934100" cy="31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rPr>
              <a:t>Dataset Splitting</a:t>
            </a:r>
            <a:endParaRPr b="1" sz="17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b="1" lang="en" sz="1600">
                <a:solidFill>
                  <a:schemeClr val="dk1"/>
                </a:solidFill>
              </a:rPr>
              <a:t>Model:</a:t>
            </a:r>
            <a:endParaRPr b="1" sz="100">
              <a:solidFill>
                <a:schemeClr val="dk1"/>
              </a:solidFill>
            </a:endParaRPr>
          </a:p>
          <a:p>
            <a:pPr indent="0" lvl="0" marL="0" rtl="0" algn="l">
              <a:spcBef>
                <a:spcPts val="0"/>
              </a:spcBef>
              <a:spcAft>
                <a:spcPts val="0"/>
              </a:spcAft>
              <a:buNone/>
            </a:pPr>
            <a:r>
              <a:t/>
            </a:r>
            <a:endParaRPr b="1" sz="100">
              <a:solidFill>
                <a:schemeClr val="dk1"/>
              </a:solidFill>
            </a:endParaRPr>
          </a:p>
          <a:p>
            <a:pPr indent="-330200" lvl="0" marL="457200" rtl="0" algn="l">
              <a:spcBef>
                <a:spcPts val="0"/>
              </a:spcBef>
              <a:spcAft>
                <a:spcPts val="0"/>
              </a:spcAft>
              <a:buClr>
                <a:schemeClr val="dk1"/>
              </a:buClr>
              <a:buSzPts val="1600"/>
              <a:buAutoNum type="arabicPeriod"/>
            </a:pPr>
            <a:r>
              <a:rPr b="1" lang="en" sz="1600">
                <a:solidFill>
                  <a:schemeClr val="dk1"/>
                </a:solidFill>
              </a:rPr>
              <a:t>Linear Regression</a:t>
            </a:r>
            <a:endParaRPr b="1" sz="1600">
              <a:solidFill>
                <a:schemeClr val="dk1"/>
              </a:solidFill>
            </a:endParaRPr>
          </a:p>
          <a:p>
            <a:pPr indent="0" lvl="0" marL="0" rtl="0" algn="l">
              <a:spcBef>
                <a:spcPts val="0"/>
              </a:spcBef>
              <a:spcAft>
                <a:spcPts val="0"/>
              </a:spcAft>
              <a:buNone/>
            </a:pPr>
            <a:r>
              <a:rPr lang="en" sz="1400">
                <a:solidFill>
                  <a:schemeClr val="dk1"/>
                </a:solidFill>
              </a:rPr>
              <a:t>	Tidak ada penalti yang diberikan untuk tiap nilai bobot (weight).</a:t>
            </a:r>
            <a:endParaRPr sz="1400">
              <a:solidFill>
                <a:schemeClr val="dk1"/>
              </a:solidFill>
            </a:endParaRPr>
          </a:p>
          <a:p>
            <a:pPr indent="-330200" lvl="0" marL="457200" rtl="0" algn="l">
              <a:spcBef>
                <a:spcPts val="0"/>
              </a:spcBef>
              <a:spcAft>
                <a:spcPts val="0"/>
              </a:spcAft>
              <a:buClr>
                <a:schemeClr val="dk1"/>
              </a:buClr>
              <a:buSzPts val="1600"/>
              <a:buAutoNum type="arabicPeriod"/>
            </a:pPr>
            <a:r>
              <a:rPr b="1" lang="en" sz="1600">
                <a:solidFill>
                  <a:schemeClr val="dk1"/>
                </a:solidFill>
              </a:rPr>
              <a:t>Lasso Regression</a:t>
            </a:r>
            <a:endParaRPr b="1" sz="1600">
              <a:solidFill>
                <a:schemeClr val="dk1"/>
              </a:solidFill>
            </a:endParaRPr>
          </a:p>
          <a:p>
            <a:pPr indent="-228600" lvl="0" marL="457200" rtl="0" algn="l">
              <a:spcBef>
                <a:spcPts val="0"/>
              </a:spcBef>
              <a:spcAft>
                <a:spcPts val="0"/>
              </a:spcAft>
              <a:buNone/>
            </a:pPr>
            <a:r>
              <a:rPr lang="en" sz="1400">
                <a:solidFill>
                  <a:schemeClr val="dk1"/>
                </a:solidFill>
              </a:rPr>
              <a:t>     Penalti diberikan sebesar jumlah dari nilai absolut bobot.</a:t>
            </a:r>
            <a:endParaRPr sz="1400">
              <a:solidFill>
                <a:schemeClr val="dk1"/>
              </a:solidFill>
            </a:endParaRPr>
          </a:p>
          <a:p>
            <a:pPr indent="-330200" lvl="0" marL="457200" rtl="0" algn="l">
              <a:spcBef>
                <a:spcPts val="0"/>
              </a:spcBef>
              <a:spcAft>
                <a:spcPts val="0"/>
              </a:spcAft>
              <a:buClr>
                <a:schemeClr val="dk1"/>
              </a:buClr>
              <a:buSzPts val="1600"/>
              <a:buAutoNum type="arabicPeriod"/>
            </a:pPr>
            <a:r>
              <a:rPr b="1" lang="en" sz="1600">
                <a:solidFill>
                  <a:schemeClr val="dk1"/>
                </a:solidFill>
              </a:rPr>
              <a:t>Ridge Regression</a:t>
            </a:r>
            <a:endParaRPr b="1" sz="1600">
              <a:solidFill>
                <a:schemeClr val="dk1"/>
              </a:solidFill>
            </a:endParaRPr>
          </a:p>
          <a:p>
            <a:pPr indent="457200" lvl="0" marL="0" rtl="0" algn="l">
              <a:spcBef>
                <a:spcPts val="0"/>
              </a:spcBef>
              <a:spcAft>
                <a:spcPts val="0"/>
              </a:spcAft>
              <a:buNone/>
            </a:pPr>
            <a:r>
              <a:rPr lang="en" sz="1400">
                <a:solidFill>
                  <a:schemeClr val="dk1"/>
                </a:solidFill>
              </a:rPr>
              <a:t>Penalti diberikan sebesar jumlah dari nilai kuadrat bobot.</a:t>
            </a:r>
            <a:endParaRPr sz="1400">
              <a:solidFill>
                <a:schemeClr val="dk1"/>
              </a:solidFill>
            </a:endParaRPr>
          </a:p>
          <a:p>
            <a:pPr indent="-330200" lvl="0" marL="457200" rtl="0" algn="l">
              <a:spcBef>
                <a:spcPts val="0"/>
              </a:spcBef>
              <a:spcAft>
                <a:spcPts val="0"/>
              </a:spcAft>
              <a:buClr>
                <a:schemeClr val="dk1"/>
              </a:buClr>
              <a:buSzPts val="1600"/>
              <a:buAutoNum type="arabicPeriod"/>
            </a:pPr>
            <a:r>
              <a:rPr b="1" lang="en" sz="1600">
                <a:solidFill>
                  <a:schemeClr val="dk1"/>
                </a:solidFill>
              </a:rPr>
              <a:t>ElasticNet Regression</a:t>
            </a:r>
            <a:endParaRPr b="1" sz="1600">
              <a:solidFill>
                <a:schemeClr val="dk1"/>
              </a:solidFill>
            </a:endParaRPr>
          </a:p>
          <a:p>
            <a:pPr indent="457200" lvl="0" marL="0" rtl="0" algn="l">
              <a:spcBef>
                <a:spcPts val="0"/>
              </a:spcBef>
              <a:spcAft>
                <a:spcPts val="0"/>
              </a:spcAft>
              <a:buClr>
                <a:schemeClr val="dk1"/>
              </a:buClr>
              <a:buSzPts val="1100"/>
              <a:buFont typeface="Arial"/>
              <a:buNone/>
            </a:pPr>
            <a:r>
              <a:rPr lang="en" sz="1400">
                <a:solidFill>
                  <a:schemeClr val="dk1"/>
                </a:solidFill>
              </a:rPr>
              <a:t>Penalti diberikan menggunakan kombinasi Lasso dan Ridge.</a:t>
            </a:r>
            <a:endParaRPr sz="1400">
              <a:solidFill>
                <a:schemeClr val="dk1"/>
              </a:solidFill>
            </a:endParaRPr>
          </a:p>
          <a:p>
            <a:pPr indent="0" lvl="0" marL="0" rtl="0" algn="l">
              <a:spcBef>
                <a:spcPts val="0"/>
              </a:spcBef>
              <a:spcAft>
                <a:spcPts val="0"/>
              </a:spcAft>
              <a:buNone/>
            </a:pPr>
            <a:r>
              <a:t/>
            </a:r>
            <a:endParaRPr sz="1500">
              <a:solidFill>
                <a:schemeClr val="dk1"/>
              </a:solidFill>
            </a:endParaRPr>
          </a:p>
          <a:p>
            <a:pPr indent="457200" lvl="0" marL="0" rtl="0" algn="l">
              <a:spcBef>
                <a:spcPts val="0"/>
              </a:spcBef>
              <a:spcAft>
                <a:spcPts val="0"/>
              </a:spcAft>
              <a:buNone/>
            </a:pPr>
            <a:r>
              <a:t/>
            </a:r>
            <a:endParaRPr sz="1500">
              <a:solidFill>
                <a:schemeClr val="dk1"/>
              </a:solidFill>
            </a:endParaRPr>
          </a:p>
        </p:txBody>
      </p:sp>
      <p:sp>
        <p:nvSpPr>
          <p:cNvPr id="481" name="Google Shape;481;g136706cb207_1_77"/>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482" name="Google Shape;482;g136706cb207_1_77"/>
          <p:cNvGrpSpPr/>
          <p:nvPr/>
        </p:nvGrpSpPr>
        <p:grpSpPr>
          <a:xfrm>
            <a:off x="7503019" y="95797"/>
            <a:ext cx="1516771" cy="323122"/>
            <a:chOff x="400885" y="325214"/>
            <a:chExt cx="2298835" cy="489727"/>
          </a:xfrm>
        </p:grpSpPr>
        <p:pic>
          <p:nvPicPr>
            <p:cNvPr id="483" name="Google Shape;483;g136706cb207_1_77"/>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484" name="Google Shape;484;g136706cb207_1_77"/>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485" name="Google Shape;485;g136706cb207_1_77"/>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486" name="Google Shape;486;g136706cb207_1_77"/>
            <p:cNvPicPr preferRelativeResize="0"/>
            <p:nvPr/>
          </p:nvPicPr>
          <p:blipFill rotWithShape="1">
            <a:blip r:embed="rId4">
              <a:alphaModFix/>
            </a:blip>
            <a:srcRect b="0" l="9895" r="8731" t="0"/>
            <a:stretch/>
          </p:blipFill>
          <p:spPr>
            <a:xfrm>
              <a:off x="400885" y="325214"/>
              <a:ext cx="1033078" cy="489727"/>
            </a:xfrm>
            <a:prstGeom prst="rect">
              <a:avLst/>
            </a:prstGeom>
            <a:noFill/>
            <a:ln>
              <a:noFill/>
            </a:ln>
          </p:spPr>
        </p:pic>
      </p:grpSp>
      <p:sp>
        <p:nvSpPr>
          <p:cNvPr id="487" name="Google Shape;487;g136706cb207_1_77"/>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Modelling</a:t>
            </a:r>
            <a:endParaRPr b="1" i="0" sz="1000" u="none" cap="none" strike="noStrike">
              <a:solidFill>
                <a:srgbClr val="601F99"/>
              </a:solidFill>
              <a:latin typeface="Inter"/>
              <a:ea typeface="Inter"/>
              <a:cs typeface="Inter"/>
              <a:sym typeface="Inter"/>
            </a:endParaRPr>
          </a:p>
        </p:txBody>
      </p:sp>
      <p:sp>
        <p:nvSpPr>
          <p:cNvPr id="488" name="Google Shape;488;g136706cb207_1_77"/>
          <p:cNvSpPr txBox="1"/>
          <p:nvPr>
            <p:ph type="title"/>
          </p:nvPr>
        </p:nvSpPr>
        <p:spPr>
          <a:xfrm>
            <a:off x="331800" y="500900"/>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Model Selection</a:t>
            </a:r>
            <a:endParaRPr sz="2820">
              <a:solidFill>
                <a:srgbClr val="A338EB"/>
              </a:solidFill>
              <a:latin typeface="Maven Pro SemiBold"/>
              <a:ea typeface="Maven Pro SemiBold"/>
              <a:cs typeface="Maven Pro SemiBold"/>
              <a:sym typeface="Maven Pro SemiBold"/>
            </a:endParaRPr>
          </a:p>
        </p:txBody>
      </p:sp>
      <p:pic>
        <p:nvPicPr>
          <p:cNvPr id="489" name="Google Shape;489;g136706cb207_1_77"/>
          <p:cNvPicPr preferRelativeResize="0"/>
          <p:nvPr/>
        </p:nvPicPr>
        <p:blipFill>
          <a:blip r:embed="rId5">
            <a:alphaModFix/>
          </a:blip>
          <a:stretch>
            <a:fillRect/>
          </a:stretch>
        </p:blipFill>
        <p:spPr>
          <a:xfrm>
            <a:off x="1966800" y="1320200"/>
            <a:ext cx="1195475" cy="156575"/>
          </a:xfrm>
          <a:prstGeom prst="rect">
            <a:avLst/>
          </a:prstGeom>
          <a:noFill/>
          <a:ln>
            <a:noFill/>
          </a:ln>
        </p:spPr>
      </p:pic>
      <p:sp>
        <p:nvSpPr>
          <p:cNvPr id="490" name="Google Shape;490;g136706cb207_1_77"/>
          <p:cNvSpPr txBox="1"/>
          <p:nvPr/>
        </p:nvSpPr>
        <p:spPr>
          <a:xfrm>
            <a:off x="3115675" y="1135200"/>
            <a:ext cx="3000000" cy="68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rgbClr val="282828"/>
                </a:solidFill>
                <a:latin typeface="Inter"/>
                <a:ea typeface="Inter"/>
                <a:cs typeface="Inter"/>
                <a:sym typeface="Inter"/>
              </a:rPr>
              <a:t>Train: 60%</a:t>
            </a:r>
            <a:endParaRPr sz="400">
              <a:solidFill>
                <a:srgbClr val="282828"/>
              </a:solidFill>
              <a:latin typeface="Inter"/>
              <a:ea typeface="Inter"/>
              <a:cs typeface="Inter"/>
              <a:sym typeface="Inter"/>
            </a:endParaRPr>
          </a:p>
          <a:p>
            <a:pPr indent="0" lvl="0" marL="0" rtl="0" algn="l">
              <a:lnSpc>
                <a:spcPct val="115000"/>
              </a:lnSpc>
              <a:spcBef>
                <a:spcPts val="0"/>
              </a:spcBef>
              <a:spcAft>
                <a:spcPts val="0"/>
              </a:spcAft>
              <a:buNone/>
            </a:pPr>
            <a:r>
              <a:t/>
            </a:r>
            <a:endParaRPr sz="400">
              <a:solidFill>
                <a:srgbClr val="282828"/>
              </a:solidFill>
              <a:latin typeface="Inter"/>
              <a:ea typeface="Inter"/>
              <a:cs typeface="Inter"/>
              <a:sym typeface="Inter"/>
            </a:endParaRPr>
          </a:p>
          <a:p>
            <a:pPr indent="0" lvl="0" marL="0" rtl="0" algn="l">
              <a:lnSpc>
                <a:spcPct val="115000"/>
              </a:lnSpc>
              <a:spcBef>
                <a:spcPts val="0"/>
              </a:spcBef>
              <a:spcAft>
                <a:spcPts val="0"/>
              </a:spcAft>
              <a:buNone/>
            </a:pPr>
            <a:r>
              <a:rPr lang="en" sz="1300">
                <a:solidFill>
                  <a:srgbClr val="282828"/>
                </a:solidFill>
                <a:latin typeface="Inter"/>
                <a:ea typeface="Inter"/>
                <a:cs typeface="Inter"/>
                <a:sym typeface="Inter"/>
              </a:rPr>
              <a:t>Test: 40%</a:t>
            </a:r>
            <a:endParaRPr sz="1300">
              <a:solidFill>
                <a:srgbClr val="282828"/>
              </a:solidFill>
              <a:latin typeface="Inter"/>
              <a:ea typeface="Inter"/>
              <a:cs typeface="Inter"/>
              <a:sym typeface="Inter"/>
            </a:endParaRPr>
          </a:p>
        </p:txBody>
      </p:sp>
      <p:pic>
        <p:nvPicPr>
          <p:cNvPr id="491" name="Google Shape;491;g136706cb207_1_77"/>
          <p:cNvPicPr preferRelativeResize="0"/>
          <p:nvPr/>
        </p:nvPicPr>
        <p:blipFill>
          <a:blip r:embed="rId5">
            <a:alphaModFix/>
          </a:blip>
          <a:stretch>
            <a:fillRect/>
          </a:stretch>
        </p:blipFill>
        <p:spPr>
          <a:xfrm flipH="1" rot="10800000">
            <a:off x="1966800" y="1476763"/>
            <a:ext cx="1195475" cy="1565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g136706cb207_1_61"/>
          <p:cNvSpPr txBox="1"/>
          <p:nvPr>
            <p:ph idx="1" type="body"/>
          </p:nvPr>
        </p:nvSpPr>
        <p:spPr>
          <a:xfrm>
            <a:off x="311700" y="1301825"/>
            <a:ext cx="5909400" cy="2524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282828"/>
              </a:buClr>
              <a:buSzPts val="1800"/>
              <a:buFont typeface="Inter"/>
              <a:buChar char="➔"/>
            </a:pPr>
            <a:r>
              <a:rPr b="1" lang="en">
                <a:solidFill>
                  <a:srgbClr val="282828"/>
                </a:solidFill>
                <a:latin typeface="Inter"/>
                <a:ea typeface="Inter"/>
                <a:cs typeface="Inter"/>
                <a:sym typeface="Inter"/>
              </a:rPr>
              <a:t>R2-Score</a:t>
            </a:r>
            <a:endParaRPr b="1">
              <a:solidFill>
                <a:srgbClr val="282828"/>
              </a:solidFill>
              <a:latin typeface="Inter"/>
              <a:ea typeface="Inter"/>
              <a:cs typeface="Inter"/>
              <a:sym typeface="Inter"/>
            </a:endParaRPr>
          </a:p>
          <a:p>
            <a:pPr indent="-342900" lvl="0" marL="457200" rtl="0" algn="l">
              <a:lnSpc>
                <a:spcPct val="115000"/>
              </a:lnSpc>
              <a:spcBef>
                <a:spcPts val="0"/>
              </a:spcBef>
              <a:spcAft>
                <a:spcPts val="0"/>
              </a:spcAft>
              <a:buClr>
                <a:srgbClr val="282828"/>
              </a:buClr>
              <a:buSzPts val="1800"/>
              <a:buFont typeface="Inter"/>
              <a:buChar char="➔"/>
            </a:pPr>
            <a:r>
              <a:rPr lang="en">
                <a:solidFill>
                  <a:srgbClr val="282828"/>
                </a:solidFill>
                <a:latin typeface="Inter"/>
                <a:ea typeface="Inter"/>
                <a:cs typeface="Inter"/>
                <a:sym typeface="Inter"/>
              </a:rPr>
              <a:t>MAE (Mean Absolute Error)</a:t>
            </a:r>
            <a:endParaRPr>
              <a:solidFill>
                <a:srgbClr val="282828"/>
              </a:solidFill>
              <a:latin typeface="Inter"/>
              <a:ea typeface="Inter"/>
              <a:cs typeface="Inter"/>
              <a:sym typeface="Inter"/>
            </a:endParaRPr>
          </a:p>
          <a:p>
            <a:pPr indent="-342900" lvl="0" marL="457200" rtl="0" algn="l">
              <a:lnSpc>
                <a:spcPct val="115000"/>
              </a:lnSpc>
              <a:spcBef>
                <a:spcPts val="0"/>
              </a:spcBef>
              <a:spcAft>
                <a:spcPts val="0"/>
              </a:spcAft>
              <a:buClr>
                <a:srgbClr val="282828"/>
              </a:buClr>
              <a:buSzPts val="1800"/>
              <a:buFont typeface="Inter"/>
              <a:buChar char="➔"/>
            </a:pPr>
            <a:r>
              <a:rPr lang="en">
                <a:solidFill>
                  <a:srgbClr val="282828"/>
                </a:solidFill>
                <a:latin typeface="Inter"/>
                <a:ea typeface="Inter"/>
                <a:cs typeface="Inter"/>
                <a:sym typeface="Inter"/>
              </a:rPr>
              <a:t>MSE (Mean Squared Error)</a:t>
            </a:r>
            <a:endParaRPr>
              <a:solidFill>
                <a:srgbClr val="282828"/>
              </a:solidFill>
              <a:latin typeface="Inter"/>
              <a:ea typeface="Inter"/>
              <a:cs typeface="Inter"/>
              <a:sym typeface="Inter"/>
            </a:endParaRPr>
          </a:p>
          <a:p>
            <a:pPr indent="-342900" lvl="0" marL="457200" rtl="0" algn="l">
              <a:lnSpc>
                <a:spcPct val="115000"/>
              </a:lnSpc>
              <a:spcBef>
                <a:spcPts val="0"/>
              </a:spcBef>
              <a:spcAft>
                <a:spcPts val="0"/>
              </a:spcAft>
              <a:buClr>
                <a:srgbClr val="282828"/>
              </a:buClr>
              <a:buSzPts val="1800"/>
              <a:buFont typeface="Inter"/>
              <a:buChar char="➔"/>
            </a:pPr>
            <a:r>
              <a:rPr lang="en">
                <a:solidFill>
                  <a:srgbClr val="282828"/>
                </a:solidFill>
                <a:latin typeface="Inter"/>
                <a:ea typeface="Inter"/>
                <a:cs typeface="Inter"/>
                <a:sym typeface="Inter"/>
              </a:rPr>
              <a:t>RMSE (Root Mean Squared Error)</a:t>
            </a:r>
            <a:endParaRPr>
              <a:solidFill>
                <a:srgbClr val="282828"/>
              </a:solidFill>
              <a:latin typeface="Inter"/>
              <a:ea typeface="Inter"/>
              <a:cs typeface="Inter"/>
              <a:sym typeface="Inter"/>
            </a:endParaRPr>
          </a:p>
          <a:p>
            <a:pPr indent="-342900" lvl="0" marL="457200" rtl="0" algn="l">
              <a:lnSpc>
                <a:spcPct val="115000"/>
              </a:lnSpc>
              <a:spcBef>
                <a:spcPts val="0"/>
              </a:spcBef>
              <a:spcAft>
                <a:spcPts val="0"/>
              </a:spcAft>
              <a:buClr>
                <a:srgbClr val="282828"/>
              </a:buClr>
              <a:buSzPts val="1800"/>
              <a:buFont typeface="Inter"/>
              <a:buChar char="➔"/>
            </a:pPr>
            <a:r>
              <a:rPr lang="en">
                <a:solidFill>
                  <a:srgbClr val="282828"/>
                </a:solidFill>
                <a:latin typeface="Inter"/>
                <a:ea typeface="Inter"/>
                <a:cs typeface="Inter"/>
                <a:sym typeface="Inter"/>
              </a:rPr>
              <a:t>MAPE (Mean Absolute Percentage Error)</a:t>
            </a:r>
            <a:endParaRPr>
              <a:solidFill>
                <a:srgbClr val="282828"/>
              </a:solidFill>
              <a:latin typeface="Inter"/>
              <a:ea typeface="Inter"/>
              <a:cs typeface="Inter"/>
              <a:sym typeface="Inter"/>
            </a:endParaRPr>
          </a:p>
          <a:p>
            <a:pPr indent="-342900" lvl="0" marL="457200" rtl="0" algn="l">
              <a:lnSpc>
                <a:spcPct val="115000"/>
              </a:lnSpc>
              <a:spcBef>
                <a:spcPts val="0"/>
              </a:spcBef>
              <a:spcAft>
                <a:spcPts val="0"/>
              </a:spcAft>
              <a:buClr>
                <a:srgbClr val="282828"/>
              </a:buClr>
              <a:buSzPts val="1800"/>
              <a:buFont typeface="Inter"/>
              <a:buChar char="➔"/>
            </a:pPr>
            <a:r>
              <a:rPr b="1" lang="en">
                <a:solidFill>
                  <a:srgbClr val="282828"/>
                </a:solidFill>
                <a:latin typeface="Inter"/>
                <a:ea typeface="Inter"/>
                <a:cs typeface="Inter"/>
                <a:sym typeface="Inter"/>
              </a:rPr>
              <a:t>NRMSE (Normalized </a:t>
            </a:r>
            <a:r>
              <a:rPr b="1" lang="en">
                <a:solidFill>
                  <a:srgbClr val="282828"/>
                </a:solidFill>
                <a:latin typeface="Inter"/>
                <a:ea typeface="Inter"/>
                <a:cs typeface="Inter"/>
                <a:sym typeface="Inter"/>
              </a:rPr>
              <a:t>Root Mean Squared Error)</a:t>
            </a:r>
            <a:endParaRPr b="1">
              <a:solidFill>
                <a:srgbClr val="282828"/>
              </a:solidFill>
              <a:latin typeface="Inter"/>
              <a:ea typeface="Inter"/>
              <a:cs typeface="Inter"/>
              <a:sym typeface="Inter"/>
            </a:endParaRPr>
          </a:p>
        </p:txBody>
      </p:sp>
      <p:sp>
        <p:nvSpPr>
          <p:cNvPr id="497" name="Google Shape;497;g136706cb207_1_61"/>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498" name="Google Shape;498;g136706cb207_1_61"/>
          <p:cNvGrpSpPr/>
          <p:nvPr/>
        </p:nvGrpSpPr>
        <p:grpSpPr>
          <a:xfrm>
            <a:off x="7503019" y="95797"/>
            <a:ext cx="1516771" cy="323122"/>
            <a:chOff x="400885" y="325214"/>
            <a:chExt cx="2298835" cy="489727"/>
          </a:xfrm>
        </p:grpSpPr>
        <p:pic>
          <p:nvPicPr>
            <p:cNvPr id="499" name="Google Shape;499;g136706cb207_1_61"/>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500" name="Google Shape;500;g136706cb207_1_61"/>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501" name="Google Shape;501;g136706cb207_1_61"/>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502" name="Google Shape;502;g136706cb207_1_61"/>
            <p:cNvPicPr preferRelativeResize="0"/>
            <p:nvPr/>
          </p:nvPicPr>
          <p:blipFill rotWithShape="1">
            <a:blip r:embed="rId4">
              <a:alphaModFix/>
            </a:blip>
            <a:srcRect b="0" l="9895" r="8731" t="0"/>
            <a:stretch/>
          </p:blipFill>
          <p:spPr>
            <a:xfrm>
              <a:off x="400885" y="325214"/>
              <a:ext cx="1033078" cy="489727"/>
            </a:xfrm>
            <a:prstGeom prst="rect">
              <a:avLst/>
            </a:prstGeom>
            <a:noFill/>
            <a:ln>
              <a:noFill/>
            </a:ln>
          </p:spPr>
        </p:pic>
      </p:grpSp>
      <p:sp>
        <p:nvSpPr>
          <p:cNvPr id="503" name="Google Shape;503;g136706cb207_1_61"/>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Modelling</a:t>
            </a:r>
            <a:endParaRPr b="1" i="0" sz="1000" u="none" cap="none" strike="noStrike">
              <a:solidFill>
                <a:srgbClr val="601F99"/>
              </a:solidFill>
              <a:latin typeface="Inter"/>
              <a:ea typeface="Inter"/>
              <a:cs typeface="Inter"/>
              <a:sym typeface="Inter"/>
            </a:endParaRPr>
          </a:p>
        </p:txBody>
      </p:sp>
      <p:sp>
        <p:nvSpPr>
          <p:cNvPr id="504" name="Google Shape;504;g136706cb207_1_61"/>
          <p:cNvSpPr txBox="1"/>
          <p:nvPr>
            <p:ph type="title"/>
          </p:nvPr>
        </p:nvSpPr>
        <p:spPr>
          <a:xfrm>
            <a:off x="331800" y="500900"/>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Evaluation Metric</a:t>
            </a:r>
            <a:endParaRPr sz="2820">
              <a:solidFill>
                <a:srgbClr val="A338EB"/>
              </a:solidFill>
              <a:latin typeface="Maven Pro SemiBold"/>
              <a:ea typeface="Maven Pro SemiBold"/>
              <a:cs typeface="Maven Pro SemiBold"/>
              <a:sym typeface="Maven Pro SemiBold"/>
            </a:endParaRPr>
          </a:p>
        </p:txBody>
      </p:sp>
      <p:sp>
        <p:nvSpPr>
          <p:cNvPr id="505" name="Google Shape;505;g136706cb207_1_61"/>
          <p:cNvSpPr txBox="1"/>
          <p:nvPr/>
        </p:nvSpPr>
        <p:spPr>
          <a:xfrm>
            <a:off x="4472100" y="1470600"/>
            <a:ext cx="465000" cy="1277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000"/>
              </a:spcBef>
              <a:spcAft>
                <a:spcPts val="0"/>
              </a:spcAft>
              <a:buNone/>
            </a:pPr>
            <a:r>
              <a:rPr lang="en" sz="7100">
                <a:solidFill>
                  <a:srgbClr val="A338EB"/>
                </a:solidFill>
                <a:latin typeface="Quattrocento Sans"/>
                <a:ea typeface="Quattrocento Sans"/>
                <a:cs typeface="Quattrocento Sans"/>
                <a:sym typeface="Quattrocento Sans"/>
              </a:rPr>
              <a:t>}</a:t>
            </a:r>
            <a:endParaRPr sz="7100">
              <a:solidFill>
                <a:srgbClr val="A338EB"/>
              </a:solidFill>
              <a:latin typeface="Quattrocento Sans"/>
              <a:ea typeface="Quattrocento Sans"/>
              <a:cs typeface="Quattrocento Sans"/>
              <a:sym typeface="Quattrocento Sans"/>
            </a:endParaRPr>
          </a:p>
        </p:txBody>
      </p:sp>
      <p:sp>
        <p:nvSpPr>
          <p:cNvPr id="506" name="Google Shape;506;g136706cb207_1_61"/>
          <p:cNvSpPr txBox="1"/>
          <p:nvPr/>
        </p:nvSpPr>
        <p:spPr>
          <a:xfrm>
            <a:off x="6840075" y="1841850"/>
            <a:ext cx="3000000" cy="58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200">
                <a:solidFill>
                  <a:srgbClr val="A338EB"/>
                </a:solidFill>
                <a:latin typeface="Inter"/>
                <a:ea typeface="Inter"/>
                <a:cs typeface="Inter"/>
                <a:sym typeface="Inter"/>
              </a:rPr>
              <a:t>(+) widely used </a:t>
            </a:r>
            <a:endParaRPr b="1" sz="1200">
              <a:solidFill>
                <a:srgbClr val="A338EB"/>
              </a:solidFill>
              <a:latin typeface="Inter"/>
              <a:ea typeface="Inter"/>
              <a:cs typeface="Inter"/>
              <a:sym typeface="Inter"/>
            </a:endParaRPr>
          </a:p>
          <a:p>
            <a:pPr indent="0" lvl="0" marL="0" rtl="0" algn="just">
              <a:lnSpc>
                <a:spcPct val="115000"/>
              </a:lnSpc>
              <a:spcBef>
                <a:spcPts val="0"/>
              </a:spcBef>
              <a:spcAft>
                <a:spcPts val="0"/>
              </a:spcAft>
              <a:buNone/>
            </a:pPr>
            <a:r>
              <a:rPr b="1" lang="en" sz="1200">
                <a:solidFill>
                  <a:srgbClr val="A338EB"/>
                </a:solidFill>
                <a:latin typeface="Inter"/>
                <a:ea typeface="Inter"/>
                <a:cs typeface="Inter"/>
                <a:sym typeface="Inter"/>
              </a:rPr>
              <a:t>(–) scale-dependent*</a:t>
            </a:r>
            <a:endParaRPr sz="1200"/>
          </a:p>
        </p:txBody>
      </p:sp>
      <p:sp>
        <p:nvSpPr>
          <p:cNvPr id="507" name="Google Shape;507;g136706cb207_1_61"/>
          <p:cNvSpPr txBox="1"/>
          <p:nvPr/>
        </p:nvSpPr>
        <p:spPr>
          <a:xfrm>
            <a:off x="76200" y="4446925"/>
            <a:ext cx="9292200" cy="591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800">
                <a:solidFill>
                  <a:schemeClr val="dk1"/>
                </a:solidFill>
              </a:rPr>
              <a:t>* Supporting detail</a:t>
            </a:r>
            <a:r>
              <a:rPr lang="en" sz="800">
                <a:solidFill>
                  <a:srgbClr val="A338EB"/>
                </a:solidFill>
              </a:rPr>
              <a:t>: </a:t>
            </a:r>
            <a:r>
              <a:rPr lang="en" sz="800" u="sng">
                <a:solidFill>
                  <a:schemeClr val="hlink"/>
                </a:solidFill>
                <a:highlight>
                  <a:srgbClr val="FFFFFF"/>
                </a:highlight>
                <a:hlinkClick r:id="rId5"/>
              </a:rPr>
              <a:t>End-to-End Introduction to Evaluating Regression Models - AnalyticsVidhya</a:t>
            </a:r>
            <a:endParaRPr sz="800">
              <a:solidFill>
                <a:srgbClr val="222222"/>
              </a:solidFill>
              <a:highlight>
                <a:srgbClr val="FFFFFF"/>
              </a:highlight>
            </a:endParaRPr>
          </a:p>
          <a:p>
            <a:pPr indent="0" lvl="0" marL="0" rtl="0" algn="just">
              <a:lnSpc>
                <a:spcPct val="115000"/>
              </a:lnSpc>
              <a:spcBef>
                <a:spcPts val="0"/>
              </a:spcBef>
              <a:spcAft>
                <a:spcPts val="0"/>
              </a:spcAft>
              <a:buNone/>
            </a:pPr>
            <a:r>
              <a:rPr lang="en" sz="800">
                <a:solidFill>
                  <a:srgbClr val="222222"/>
                </a:solidFill>
                <a:highlight>
                  <a:srgbClr val="FFFFFF"/>
                </a:highlight>
              </a:rPr>
              <a:t>** Stack Exchange: </a:t>
            </a:r>
            <a:r>
              <a:rPr lang="en" sz="800" u="sng">
                <a:solidFill>
                  <a:schemeClr val="hlink"/>
                </a:solidFill>
                <a:highlight>
                  <a:srgbClr val="FFFFFF"/>
                </a:highlight>
                <a:hlinkClick r:id="rId6"/>
              </a:rPr>
              <a:t>Is MAPE a good error measurement statistics? </a:t>
            </a:r>
            <a:endParaRPr sz="800">
              <a:solidFill>
                <a:srgbClr val="222222"/>
              </a:solidFill>
              <a:highlight>
                <a:srgbClr val="FFFFFF"/>
              </a:highlight>
            </a:endParaRPr>
          </a:p>
          <a:p>
            <a:pPr indent="0" lvl="0" marL="0" rtl="0" algn="just">
              <a:lnSpc>
                <a:spcPct val="115000"/>
              </a:lnSpc>
              <a:spcBef>
                <a:spcPts val="0"/>
              </a:spcBef>
              <a:spcAft>
                <a:spcPts val="0"/>
              </a:spcAft>
              <a:buNone/>
            </a:pPr>
            <a:r>
              <a:t/>
            </a:r>
            <a:endParaRPr sz="800">
              <a:solidFill>
                <a:srgbClr val="A338EB"/>
              </a:solidFill>
            </a:endParaRPr>
          </a:p>
        </p:txBody>
      </p:sp>
      <p:cxnSp>
        <p:nvCxnSpPr>
          <p:cNvPr id="508" name="Google Shape;508;g136706cb207_1_61"/>
          <p:cNvCxnSpPr/>
          <p:nvPr/>
        </p:nvCxnSpPr>
        <p:spPr>
          <a:xfrm>
            <a:off x="4785675" y="2132700"/>
            <a:ext cx="2054400" cy="0"/>
          </a:xfrm>
          <a:prstGeom prst="straightConnector1">
            <a:avLst/>
          </a:prstGeom>
          <a:noFill/>
          <a:ln cap="flat" cmpd="sng" w="28575">
            <a:solidFill>
              <a:srgbClr val="A338EB"/>
            </a:solidFill>
            <a:prstDash val="solid"/>
            <a:round/>
            <a:headEnd len="med" w="med" type="none"/>
            <a:tailEnd len="med" w="med" type="none"/>
          </a:ln>
        </p:spPr>
      </p:cxnSp>
      <p:cxnSp>
        <p:nvCxnSpPr>
          <p:cNvPr id="509" name="Google Shape;509;g136706cb207_1_61"/>
          <p:cNvCxnSpPr/>
          <p:nvPr/>
        </p:nvCxnSpPr>
        <p:spPr>
          <a:xfrm>
            <a:off x="5319075" y="2818500"/>
            <a:ext cx="1526400" cy="0"/>
          </a:xfrm>
          <a:prstGeom prst="straightConnector1">
            <a:avLst/>
          </a:prstGeom>
          <a:noFill/>
          <a:ln cap="flat" cmpd="sng" w="28575">
            <a:solidFill>
              <a:srgbClr val="A338EB"/>
            </a:solidFill>
            <a:prstDash val="solid"/>
            <a:round/>
            <a:headEnd len="med" w="med" type="none"/>
            <a:tailEnd len="med" w="med" type="none"/>
          </a:ln>
        </p:spPr>
      </p:cxnSp>
      <p:sp>
        <p:nvSpPr>
          <p:cNvPr id="510" name="Google Shape;510;g136706cb207_1_61"/>
          <p:cNvSpPr txBox="1"/>
          <p:nvPr/>
        </p:nvSpPr>
        <p:spPr>
          <a:xfrm>
            <a:off x="6922375" y="2594400"/>
            <a:ext cx="3000000" cy="58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200">
                <a:solidFill>
                  <a:srgbClr val="A338EB"/>
                </a:solidFill>
                <a:latin typeface="Inter"/>
                <a:ea typeface="Inter"/>
                <a:cs typeface="Inter"/>
                <a:sym typeface="Inter"/>
              </a:rPr>
              <a:t>(+) scale-independent</a:t>
            </a:r>
            <a:endParaRPr b="1" sz="1200">
              <a:solidFill>
                <a:srgbClr val="A338EB"/>
              </a:solidFill>
              <a:latin typeface="Inter"/>
              <a:ea typeface="Inter"/>
              <a:cs typeface="Inter"/>
              <a:sym typeface="Inter"/>
            </a:endParaRPr>
          </a:p>
          <a:p>
            <a:pPr indent="0" lvl="0" marL="0" rtl="0" algn="just">
              <a:lnSpc>
                <a:spcPct val="115000"/>
              </a:lnSpc>
              <a:spcBef>
                <a:spcPts val="0"/>
              </a:spcBef>
              <a:spcAft>
                <a:spcPts val="0"/>
              </a:spcAft>
              <a:buNone/>
            </a:pPr>
            <a:r>
              <a:rPr b="1" lang="en" sz="1200">
                <a:solidFill>
                  <a:srgbClr val="A338EB"/>
                </a:solidFill>
                <a:latin typeface="Inter"/>
                <a:ea typeface="Inter"/>
                <a:cs typeface="Inter"/>
                <a:sym typeface="Inter"/>
              </a:rPr>
              <a:t>(–) asymmetric**</a:t>
            </a:r>
            <a:endParaRPr b="1" sz="1200">
              <a:solidFill>
                <a:srgbClr val="A338EB"/>
              </a:solidFill>
              <a:latin typeface="Inter"/>
              <a:ea typeface="Inter"/>
              <a:cs typeface="Inter"/>
              <a:sym typeface="Inter"/>
            </a:endParaRPr>
          </a:p>
        </p:txBody>
      </p:sp>
      <p:sp>
        <p:nvSpPr>
          <p:cNvPr id="511" name="Google Shape;511;g136706cb207_1_61"/>
          <p:cNvSpPr/>
          <p:nvPr/>
        </p:nvSpPr>
        <p:spPr>
          <a:xfrm>
            <a:off x="1136860" y="3310800"/>
            <a:ext cx="1151371" cy="369650"/>
          </a:xfrm>
          <a:custGeom>
            <a:rect b="b" l="l" r="r" t="t"/>
            <a:pathLst>
              <a:path extrusionOk="0" h="14786" w="25355">
                <a:moveTo>
                  <a:pt x="430" y="0"/>
                </a:moveTo>
                <a:cubicBezTo>
                  <a:pt x="-1002" y="4303"/>
                  <a:pt x="2134" y="10567"/>
                  <a:pt x="6345" y="12252"/>
                </a:cubicBezTo>
                <a:cubicBezTo>
                  <a:pt x="12280" y="14627"/>
                  <a:pt x="18962" y="14786"/>
                  <a:pt x="25355" y="14786"/>
                </a:cubicBezTo>
              </a:path>
            </a:pathLst>
          </a:custGeom>
          <a:noFill/>
          <a:ln cap="flat" cmpd="sng" w="19050">
            <a:solidFill>
              <a:srgbClr val="A338EB"/>
            </a:solidFill>
            <a:prstDash val="solid"/>
            <a:round/>
            <a:headEnd len="med" w="med" type="none"/>
            <a:tailEnd len="med" w="med" type="none"/>
          </a:ln>
        </p:spPr>
      </p:sp>
      <p:sp>
        <p:nvSpPr>
          <p:cNvPr id="512" name="Google Shape;512;g136706cb207_1_61"/>
          <p:cNvSpPr txBox="1"/>
          <p:nvPr/>
        </p:nvSpPr>
        <p:spPr>
          <a:xfrm>
            <a:off x="2288225" y="3488075"/>
            <a:ext cx="3000000" cy="369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200">
                <a:solidFill>
                  <a:srgbClr val="A338EB"/>
                </a:solidFill>
                <a:latin typeface="Inter"/>
                <a:ea typeface="Inter"/>
                <a:cs typeface="Inter"/>
                <a:sym typeface="Inter"/>
              </a:rPr>
              <a:t>RMSE/standard deviation</a:t>
            </a:r>
            <a:endParaRPr sz="12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01F99"/>
        </a:solidFill>
      </p:bgPr>
    </p:bg>
    <p:spTree>
      <p:nvGrpSpPr>
        <p:cNvPr id="83" name="Shape 83"/>
        <p:cNvGrpSpPr/>
        <p:nvPr/>
      </p:nvGrpSpPr>
      <p:grpSpPr>
        <a:xfrm>
          <a:off x="0" y="0"/>
          <a:ext cx="0" cy="0"/>
          <a:chOff x="0" y="0"/>
          <a:chExt cx="0" cy="0"/>
        </a:xfrm>
      </p:grpSpPr>
      <p:cxnSp>
        <p:nvCxnSpPr>
          <p:cNvPr id="84" name="Google Shape;84;p1"/>
          <p:cNvCxnSpPr/>
          <p:nvPr/>
        </p:nvCxnSpPr>
        <p:spPr>
          <a:xfrm>
            <a:off x="384025" y="4219296"/>
            <a:ext cx="1289400" cy="0"/>
          </a:xfrm>
          <a:prstGeom prst="straightConnector1">
            <a:avLst/>
          </a:prstGeom>
          <a:noFill/>
          <a:ln cap="flat" cmpd="sng" w="9525">
            <a:solidFill>
              <a:srgbClr val="A338EB"/>
            </a:solidFill>
            <a:prstDash val="solid"/>
            <a:round/>
            <a:headEnd len="sm" w="sm" type="none"/>
            <a:tailEnd len="sm" w="sm" type="none"/>
          </a:ln>
        </p:spPr>
      </p:cxnSp>
      <p:sp>
        <p:nvSpPr>
          <p:cNvPr id="85" name="Google Shape;85;p1"/>
          <p:cNvSpPr txBox="1"/>
          <p:nvPr>
            <p:ph idx="4294967295" type="title"/>
          </p:nvPr>
        </p:nvSpPr>
        <p:spPr>
          <a:xfrm>
            <a:off x="537425" y="1457350"/>
            <a:ext cx="5455500" cy="1783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b="1" lang="en" sz="5900">
                <a:solidFill>
                  <a:schemeClr val="lt1"/>
                </a:solidFill>
                <a:latin typeface="Quattrocento Sans"/>
                <a:ea typeface="Quattrocento Sans"/>
                <a:cs typeface="Quattrocento Sans"/>
                <a:sym typeface="Quattrocento Sans"/>
              </a:rPr>
              <a:t>Latar Belakang</a:t>
            </a:r>
            <a:endParaRPr b="1" sz="5900">
              <a:solidFill>
                <a:schemeClr val="lt1"/>
              </a:solidFill>
              <a:latin typeface="Quattrocento Sans"/>
              <a:ea typeface="Quattrocento Sans"/>
              <a:cs typeface="Quattrocento Sans"/>
              <a:sym typeface="Quattrocento Sans"/>
            </a:endParaRPr>
          </a:p>
        </p:txBody>
      </p:sp>
      <p:pic>
        <p:nvPicPr>
          <p:cNvPr id="86" name="Google Shape;86;p1"/>
          <p:cNvPicPr preferRelativeResize="0"/>
          <p:nvPr/>
        </p:nvPicPr>
        <p:blipFill rotWithShape="1">
          <a:blip r:embed="rId3">
            <a:alphaModFix amt="50000"/>
          </a:blip>
          <a:srcRect b="39246" l="0" r="43100" t="0"/>
          <a:stretch/>
        </p:blipFill>
        <p:spPr>
          <a:xfrm>
            <a:off x="5082000" y="1401150"/>
            <a:ext cx="4061998" cy="3742351"/>
          </a:xfrm>
          <a:prstGeom prst="rect">
            <a:avLst/>
          </a:prstGeom>
          <a:noFill/>
          <a:ln>
            <a:noFill/>
          </a:ln>
        </p:spPr>
      </p:pic>
      <p:sp>
        <p:nvSpPr>
          <p:cNvPr id="87" name="Google Shape;87;p1"/>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Inter"/>
                <a:ea typeface="Inter"/>
                <a:cs typeface="Inter"/>
                <a:sym typeface="Inter"/>
              </a:rPr>
              <a:t>© 2022 Program Studi Independen Bersertifikat Zenius Bersama Kampus Merdeka</a:t>
            </a:r>
            <a:endParaRPr b="0" i="0" sz="900" u="none" cap="none" strike="noStrike">
              <a:solidFill>
                <a:schemeClr val="lt1"/>
              </a:solidFill>
              <a:latin typeface="Inter"/>
              <a:ea typeface="Inter"/>
              <a:cs typeface="Inter"/>
              <a:sym typeface="Inter"/>
            </a:endParaRPr>
          </a:p>
        </p:txBody>
      </p:sp>
      <p:cxnSp>
        <p:nvCxnSpPr>
          <p:cNvPr id="88" name="Google Shape;88;p1"/>
          <p:cNvCxnSpPr/>
          <p:nvPr/>
        </p:nvCxnSpPr>
        <p:spPr>
          <a:xfrm>
            <a:off x="8315569" y="184983"/>
            <a:ext cx="0" cy="144600"/>
          </a:xfrm>
          <a:prstGeom prst="straightConnector1">
            <a:avLst/>
          </a:prstGeom>
          <a:noFill/>
          <a:ln cap="flat" cmpd="sng" w="9525">
            <a:solidFill>
              <a:srgbClr val="CCCCCC"/>
            </a:solidFill>
            <a:prstDash val="solid"/>
            <a:round/>
            <a:headEnd len="sm" w="sm" type="none"/>
            <a:tailEnd len="sm" w="sm" type="none"/>
          </a:ln>
        </p:spPr>
      </p:cxnSp>
      <p:cxnSp>
        <p:nvCxnSpPr>
          <p:cNvPr id="89" name="Google Shape;89;p1"/>
          <p:cNvCxnSpPr/>
          <p:nvPr/>
        </p:nvCxnSpPr>
        <p:spPr>
          <a:xfrm>
            <a:off x="8315546" y="184983"/>
            <a:ext cx="0" cy="144600"/>
          </a:xfrm>
          <a:prstGeom prst="straightConnector1">
            <a:avLst/>
          </a:prstGeom>
          <a:noFill/>
          <a:ln cap="flat" cmpd="sng" w="9525">
            <a:solidFill>
              <a:srgbClr val="CCCCCC"/>
            </a:solidFill>
            <a:prstDash val="solid"/>
            <a:round/>
            <a:headEnd len="sm" w="sm" type="none"/>
            <a:tailEnd len="sm" w="sm" type="none"/>
          </a:ln>
        </p:spPr>
      </p:cxnSp>
      <p:pic>
        <p:nvPicPr>
          <p:cNvPr id="90" name="Google Shape;90;p1"/>
          <p:cNvPicPr preferRelativeResize="0"/>
          <p:nvPr/>
        </p:nvPicPr>
        <p:blipFill rotWithShape="1">
          <a:blip r:embed="rId4">
            <a:alphaModFix/>
          </a:blip>
          <a:srcRect b="31665" l="9895" r="8731" t="0"/>
          <a:stretch/>
        </p:blipFill>
        <p:spPr>
          <a:xfrm>
            <a:off x="7503025" y="95799"/>
            <a:ext cx="681626" cy="220799"/>
          </a:xfrm>
          <a:prstGeom prst="rect">
            <a:avLst/>
          </a:prstGeom>
          <a:noFill/>
          <a:ln>
            <a:noFill/>
          </a:ln>
        </p:spPr>
      </p:pic>
      <p:pic>
        <p:nvPicPr>
          <p:cNvPr id="91" name="Google Shape;91;p1"/>
          <p:cNvPicPr preferRelativeResize="0"/>
          <p:nvPr/>
        </p:nvPicPr>
        <p:blipFill rotWithShape="1">
          <a:blip r:embed="rId5">
            <a:alphaModFix/>
          </a:blip>
          <a:srcRect b="0" l="9895" r="8731" t="68332"/>
          <a:stretch/>
        </p:blipFill>
        <p:spPr>
          <a:xfrm>
            <a:off x="7503025" y="316596"/>
            <a:ext cx="681626" cy="102325"/>
          </a:xfrm>
          <a:prstGeom prst="rect">
            <a:avLst/>
          </a:prstGeom>
          <a:noFill/>
          <a:ln>
            <a:noFill/>
          </a:ln>
        </p:spPr>
      </p:pic>
      <p:pic>
        <p:nvPicPr>
          <p:cNvPr id="92" name="Google Shape;92;p1"/>
          <p:cNvPicPr preferRelativeResize="0"/>
          <p:nvPr/>
        </p:nvPicPr>
        <p:blipFill rotWithShape="1">
          <a:blip r:embed="rId6">
            <a:alphaModFix/>
          </a:blip>
          <a:srcRect b="0" l="0" r="0" t="0"/>
          <a:stretch/>
        </p:blipFill>
        <p:spPr>
          <a:xfrm>
            <a:off x="8496725" y="117900"/>
            <a:ext cx="523075" cy="278902"/>
          </a:xfrm>
          <a:prstGeom prst="rect">
            <a:avLst/>
          </a:prstGeom>
          <a:noFill/>
          <a:ln>
            <a:noFill/>
          </a:ln>
        </p:spPr>
      </p:pic>
      <p:sp>
        <p:nvSpPr>
          <p:cNvPr id="93" name="Google Shape;93;p1"/>
          <p:cNvSpPr txBox="1"/>
          <p:nvPr/>
        </p:nvSpPr>
        <p:spPr>
          <a:xfrm>
            <a:off x="537425" y="3240750"/>
            <a:ext cx="3705000" cy="714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lt1"/>
              </a:solidFill>
              <a:latin typeface="Inter Medium"/>
              <a:ea typeface="Inter Medium"/>
              <a:cs typeface="Inter Medium"/>
              <a:sym typeface="Inter Medium"/>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g13b1a76df8b_0_0"/>
          <p:cNvPicPr preferRelativeResize="0"/>
          <p:nvPr/>
        </p:nvPicPr>
        <p:blipFill>
          <a:blip r:embed="rId3">
            <a:alphaModFix/>
          </a:blip>
          <a:stretch>
            <a:fillRect/>
          </a:stretch>
        </p:blipFill>
        <p:spPr>
          <a:xfrm>
            <a:off x="668425" y="1047075"/>
            <a:ext cx="5794475" cy="3846444"/>
          </a:xfrm>
          <a:prstGeom prst="rect">
            <a:avLst/>
          </a:prstGeom>
          <a:noFill/>
          <a:ln>
            <a:noFill/>
          </a:ln>
        </p:spPr>
      </p:pic>
      <p:sp>
        <p:nvSpPr>
          <p:cNvPr id="518" name="Google Shape;518;g13b1a76df8b_0_0"/>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519" name="Google Shape;519;g13b1a76df8b_0_0"/>
          <p:cNvGrpSpPr/>
          <p:nvPr/>
        </p:nvGrpSpPr>
        <p:grpSpPr>
          <a:xfrm>
            <a:off x="7503019" y="95797"/>
            <a:ext cx="1516771" cy="323122"/>
            <a:chOff x="400885" y="325214"/>
            <a:chExt cx="2298835" cy="489727"/>
          </a:xfrm>
        </p:grpSpPr>
        <p:pic>
          <p:nvPicPr>
            <p:cNvPr id="520" name="Google Shape;520;g13b1a76df8b_0_0"/>
            <p:cNvPicPr preferRelativeResize="0"/>
            <p:nvPr/>
          </p:nvPicPr>
          <p:blipFill rotWithShape="1">
            <a:blip r:embed="rId4">
              <a:alphaModFix/>
            </a:blip>
            <a:srcRect b="0" l="0" r="0" t="0"/>
            <a:stretch/>
          </p:blipFill>
          <p:spPr>
            <a:xfrm>
              <a:off x="1906971" y="358726"/>
              <a:ext cx="792749" cy="422701"/>
            </a:xfrm>
            <a:prstGeom prst="rect">
              <a:avLst/>
            </a:prstGeom>
            <a:noFill/>
            <a:ln>
              <a:noFill/>
            </a:ln>
          </p:spPr>
        </p:pic>
        <p:cxnSp>
          <p:nvCxnSpPr>
            <p:cNvPr id="521" name="Google Shape;521;g13b1a76df8b_0_0"/>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522" name="Google Shape;522;g13b1a76df8b_0_0"/>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523" name="Google Shape;523;g13b1a76df8b_0_0"/>
            <p:cNvPicPr preferRelativeResize="0"/>
            <p:nvPr/>
          </p:nvPicPr>
          <p:blipFill rotWithShape="1">
            <a:blip r:embed="rId5">
              <a:alphaModFix/>
            </a:blip>
            <a:srcRect b="0" l="9895" r="8731" t="0"/>
            <a:stretch/>
          </p:blipFill>
          <p:spPr>
            <a:xfrm>
              <a:off x="400885" y="325214"/>
              <a:ext cx="1033078" cy="489727"/>
            </a:xfrm>
            <a:prstGeom prst="rect">
              <a:avLst/>
            </a:prstGeom>
            <a:noFill/>
            <a:ln>
              <a:noFill/>
            </a:ln>
          </p:spPr>
        </p:pic>
      </p:grpSp>
      <p:sp>
        <p:nvSpPr>
          <p:cNvPr id="524" name="Google Shape;524;g13b1a76df8b_0_0"/>
          <p:cNvSpPr txBox="1"/>
          <p:nvPr>
            <p:ph type="title"/>
          </p:nvPr>
        </p:nvSpPr>
        <p:spPr>
          <a:xfrm>
            <a:off x="311700" y="445025"/>
            <a:ext cx="8480400" cy="64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Model: Linear Regression</a:t>
            </a:r>
            <a:endParaRPr sz="2820">
              <a:solidFill>
                <a:srgbClr val="A338EB"/>
              </a:solidFill>
              <a:latin typeface="Maven Pro SemiBold"/>
              <a:ea typeface="Maven Pro SemiBold"/>
              <a:cs typeface="Maven Pro SemiBold"/>
              <a:sym typeface="Maven Pro SemiBold"/>
            </a:endParaRPr>
          </a:p>
        </p:txBody>
      </p:sp>
      <p:sp>
        <p:nvSpPr>
          <p:cNvPr id="525" name="Google Shape;525;g13b1a76df8b_0_0"/>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Modelling</a:t>
            </a:r>
            <a:endParaRPr b="1" i="0" sz="1000" u="none" cap="none" strike="noStrike">
              <a:solidFill>
                <a:srgbClr val="601F99"/>
              </a:solidFill>
              <a:latin typeface="Inter"/>
              <a:ea typeface="Inter"/>
              <a:cs typeface="Inter"/>
              <a:sym typeface="Inter"/>
            </a:endParaRPr>
          </a:p>
        </p:txBody>
      </p:sp>
      <p:sp>
        <p:nvSpPr>
          <p:cNvPr id="526" name="Google Shape;526;g13b1a76df8b_0_0"/>
          <p:cNvSpPr txBox="1"/>
          <p:nvPr/>
        </p:nvSpPr>
        <p:spPr>
          <a:xfrm>
            <a:off x="5765300" y="2186750"/>
            <a:ext cx="311100" cy="1354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000"/>
              </a:spcBef>
              <a:spcAft>
                <a:spcPts val="0"/>
              </a:spcAft>
              <a:buNone/>
            </a:pPr>
            <a:r>
              <a:rPr lang="en" sz="7600">
                <a:solidFill>
                  <a:srgbClr val="A338EB"/>
                </a:solidFill>
                <a:latin typeface="Inter"/>
                <a:ea typeface="Inter"/>
                <a:cs typeface="Inter"/>
                <a:sym typeface="Inter"/>
              </a:rPr>
              <a:t>}</a:t>
            </a:r>
            <a:endParaRPr sz="7600">
              <a:solidFill>
                <a:srgbClr val="A338EB"/>
              </a:solidFill>
              <a:latin typeface="Inter"/>
              <a:ea typeface="Inter"/>
              <a:cs typeface="Inter"/>
              <a:sym typeface="Inter"/>
            </a:endParaRPr>
          </a:p>
        </p:txBody>
      </p:sp>
      <p:sp>
        <p:nvSpPr>
          <p:cNvPr id="527" name="Google Shape;527;g13b1a76df8b_0_0"/>
          <p:cNvSpPr txBox="1"/>
          <p:nvPr/>
        </p:nvSpPr>
        <p:spPr>
          <a:xfrm>
            <a:off x="6226225" y="2466950"/>
            <a:ext cx="2344800" cy="794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000"/>
              </a:spcBef>
              <a:spcAft>
                <a:spcPts val="0"/>
              </a:spcAft>
              <a:buNone/>
            </a:pPr>
            <a:r>
              <a:rPr b="1" lang="en" sz="1200">
                <a:solidFill>
                  <a:srgbClr val="A338EB"/>
                </a:solidFill>
                <a:latin typeface="Inter"/>
                <a:ea typeface="Inter"/>
                <a:cs typeface="Inter"/>
                <a:sym typeface="Inter"/>
              </a:rPr>
              <a:t>4 data dengan R2 Score tertinggi</a:t>
            </a:r>
            <a:r>
              <a:rPr lang="en" sz="1200">
                <a:solidFill>
                  <a:srgbClr val="282828"/>
                </a:solidFill>
                <a:latin typeface="Inter"/>
                <a:ea typeface="Inter"/>
                <a:cs typeface="Inter"/>
                <a:sym typeface="Inter"/>
              </a:rPr>
              <a:t>, dimiliki hampir seluruh</a:t>
            </a:r>
            <a:r>
              <a:rPr b="1" lang="en" sz="1200">
                <a:solidFill>
                  <a:srgbClr val="A338EB"/>
                </a:solidFill>
                <a:latin typeface="Inter"/>
                <a:ea typeface="Inter"/>
                <a:cs typeface="Inter"/>
                <a:sym typeface="Inter"/>
              </a:rPr>
              <a:t> dataset kedua</a:t>
            </a:r>
            <a:endParaRPr b="1" sz="1200">
              <a:solidFill>
                <a:srgbClr val="A338EB"/>
              </a:solidFill>
              <a:latin typeface="Inter"/>
              <a:ea typeface="Inter"/>
              <a:cs typeface="Inter"/>
              <a:sym typeface="Inte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pic>
        <p:nvPicPr>
          <p:cNvPr id="532" name="Google Shape;532;g136740181bb_1_1"/>
          <p:cNvPicPr preferRelativeResize="0"/>
          <p:nvPr/>
        </p:nvPicPr>
        <p:blipFill>
          <a:blip r:embed="rId3">
            <a:alphaModFix/>
          </a:blip>
          <a:stretch>
            <a:fillRect/>
          </a:stretch>
        </p:blipFill>
        <p:spPr>
          <a:xfrm>
            <a:off x="863075" y="1019750"/>
            <a:ext cx="4710752" cy="3780850"/>
          </a:xfrm>
          <a:prstGeom prst="rect">
            <a:avLst/>
          </a:prstGeom>
          <a:noFill/>
          <a:ln>
            <a:noFill/>
          </a:ln>
        </p:spPr>
      </p:pic>
      <p:sp>
        <p:nvSpPr>
          <p:cNvPr id="533" name="Google Shape;533;g136740181bb_1_1"/>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534" name="Google Shape;534;g136740181bb_1_1"/>
          <p:cNvGrpSpPr/>
          <p:nvPr/>
        </p:nvGrpSpPr>
        <p:grpSpPr>
          <a:xfrm>
            <a:off x="7503019" y="95797"/>
            <a:ext cx="1516771" cy="323122"/>
            <a:chOff x="400885" y="325214"/>
            <a:chExt cx="2298835" cy="489727"/>
          </a:xfrm>
        </p:grpSpPr>
        <p:pic>
          <p:nvPicPr>
            <p:cNvPr id="535" name="Google Shape;535;g136740181bb_1_1"/>
            <p:cNvPicPr preferRelativeResize="0"/>
            <p:nvPr/>
          </p:nvPicPr>
          <p:blipFill rotWithShape="1">
            <a:blip r:embed="rId4">
              <a:alphaModFix/>
            </a:blip>
            <a:srcRect b="0" l="0" r="0" t="0"/>
            <a:stretch/>
          </p:blipFill>
          <p:spPr>
            <a:xfrm>
              <a:off x="1906971" y="358726"/>
              <a:ext cx="792749" cy="422701"/>
            </a:xfrm>
            <a:prstGeom prst="rect">
              <a:avLst/>
            </a:prstGeom>
            <a:noFill/>
            <a:ln>
              <a:noFill/>
            </a:ln>
          </p:spPr>
        </p:pic>
        <p:cxnSp>
          <p:nvCxnSpPr>
            <p:cNvPr id="536" name="Google Shape;536;g136740181bb_1_1"/>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537" name="Google Shape;537;g136740181bb_1_1"/>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538" name="Google Shape;538;g136740181bb_1_1"/>
            <p:cNvPicPr preferRelativeResize="0"/>
            <p:nvPr/>
          </p:nvPicPr>
          <p:blipFill rotWithShape="1">
            <a:blip r:embed="rId5">
              <a:alphaModFix/>
            </a:blip>
            <a:srcRect b="0" l="9895" r="8731" t="0"/>
            <a:stretch/>
          </p:blipFill>
          <p:spPr>
            <a:xfrm>
              <a:off x="400885" y="325214"/>
              <a:ext cx="1033078" cy="489727"/>
            </a:xfrm>
            <a:prstGeom prst="rect">
              <a:avLst/>
            </a:prstGeom>
            <a:noFill/>
            <a:ln>
              <a:noFill/>
            </a:ln>
          </p:spPr>
        </p:pic>
      </p:grpSp>
      <p:sp>
        <p:nvSpPr>
          <p:cNvPr id="539" name="Google Shape;539;g136740181bb_1_1"/>
          <p:cNvSpPr txBox="1"/>
          <p:nvPr>
            <p:ph type="title"/>
          </p:nvPr>
        </p:nvSpPr>
        <p:spPr>
          <a:xfrm>
            <a:off x="331800" y="3332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Model: Linear Regression</a:t>
            </a:r>
            <a:endParaRPr sz="2820">
              <a:solidFill>
                <a:srgbClr val="A338EB"/>
              </a:solidFill>
              <a:latin typeface="Maven Pro SemiBold"/>
              <a:ea typeface="Maven Pro SemiBold"/>
              <a:cs typeface="Maven Pro SemiBold"/>
              <a:sym typeface="Maven Pro SemiBold"/>
            </a:endParaRPr>
          </a:p>
        </p:txBody>
      </p:sp>
      <p:sp>
        <p:nvSpPr>
          <p:cNvPr id="540" name="Google Shape;540;g136740181bb_1_1"/>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Modelling</a:t>
            </a:r>
            <a:endParaRPr b="1" i="0" sz="1000" u="none" cap="none" strike="noStrike">
              <a:solidFill>
                <a:srgbClr val="601F99"/>
              </a:solidFill>
              <a:latin typeface="Inter"/>
              <a:ea typeface="Inter"/>
              <a:cs typeface="Inter"/>
              <a:sym typeface="Inter"/>
            </a:endParaRPr>
          </a:p>
        </p:txBody>
      </p:sp>
      <p:sp>
        <p:nvSpPr>
          <p:cNvPr id="541" name="Google Shape;541;g136740181bb_1_1"/>
          <p:cNvSpPr txBox="1"/>
          <p:nvPr/>
        </p:nvSpPr>
        <p:spPr>
          <a:xfrm>
            <a:off x="5977250" y="2421800"/>
            <a:ext cx="2365800" cy="794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000"/>
              </a:spcBef>
              <a:spcAft>
                <a:spcPts val="0"/>
              </a:spcAft>
              <a:buNone/>
            </a:pPr>
            <a:r>
              <a:rPr b="1" lang="en" sz="1200">
                <a:solidFill>
                  <a:srgbClr val="A338EB"/>
                </a:solidFill>
                <a:latin typeface="Inter"/>
                <a:ea typeface="Inter"/>
                <a:cs typeface="Inter"/>
                <a:sym typeface="Inter"/>
              </a:rPr>
              <a:t>4</a:t>
            </a:r>
            <a:r>
              <a:rPr b="1" lang="en" sz="1200">
                <a:solidFill>
                  <a:srgbClr val="A338EB"/>
                </a:solidFill>
                <a:latin typeface="Inter"/>
                <a:ea typeface="Inter"/>
                <a:cs typeface="Inter"/>
                <a:sym typeface="Inter"/>
              </a:rPr>
              <a:t> data dengan nilai NMRSE terendah</a:t>
            </a:r>
            <a:r>
              <a:rPr lang="en" sz="1200">
                <a:solidFill>
                  <a:srgbClr val="282828"/>
                </a:solidFill>
                <a:latin typeface="Inter"/>
                <a:ea typeface="Inter"/>
                <a:cs typeface="Inter"/>
                <a:sym typeface="Inter"/>
              </a:rPr>
              <a:t> </a:t>
            </a:r>
            <a:r>
              <a:rPr lang="en" sz="1200">
                <a:solidFill>
                  <a:srgbClr val="282828"/>
                </a:solidFill>
                <a:latin typeface="Inter"/>
                <a:ea typeface="Inter"/>
                <a:cs typeface="Inter"/>
                <a:sym typeface="Inter"/>
              </a:rPr>
              <a:t>dimiliki hampir seluruh</a:t>
            </a:r>
            <a:r>
              <a:rPr b="1" lang="en" sz="1200">
                <a:solidFill>
                  <a:srgbClr val="A338EB"/>
                </a:solidFill>
                <a:latin typeface="Inter"/>
                <a:ea typeface="Inter"/>
                <a:cs typeface="Inter"/>
                <a:sym typeface="Inter"/>
              </a:rPr>
              <a:t> dataset kedua</a:t>
            </a:r>
            <a:endParaRPr b="1" sz="1200">
              <a:solidFill>
                <a:srgbClr val="A338EB"/>
              </a:solidFill>
              <a:latin typeface="Inter"/>
              <a:ea typeface="Inter"/>
              <a:cs typeface="Inter"/>
              <a:sym typeface="Inter"/>
            </a:endParaRPr>
          </a:p>
        </p:txBody>
      </p:sp>
      <p:sp>
        <p:nvSpPr>
          <p:cNvPr id="542" name="Google Shape;542;g136740181bb_1_1"/>
          <p:cNvSpPr txBox="1"/>
          <p:nvPr/>
        </p:nvSpPr>
        <p:spPr>
          <a:xfrm>
            <a:off x="3935427" y="2058713"/>
            <a:ext cx="311100" cy="1416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000"/>
              </a:spcBef>
              <a:spcAft>
                <a:spcPts val="0"/>
              </a:spcAft>
              <a:buNone/>
            </a:pPr>
            <a:r>
              <a:rPr lang="en" sz="8000">
                <a:solidFill>
                  <a:srgbClr val="A338EB"/>
                </a:solidFill>
                <a:latin typeface="Inter"/>
                <a:ea typeface="Inter"/>
                <a:cs typeface="Inter"/>
                <a:sym typeface="Inter"/>
              </a:rPr>
              <a:t>}</a:t>
            </a:r>
            <a:endParaRPr sz="8000">
              <a:solidFill>
                <a:srgbClr val="A338EB"/>
              </a:solidFill>
              <a:latin typeface="Inter"/>
              <a:ea typeface="Inter"/>
              <a:cs typeface="Inter"/>
              <a:sym typeface="Inter"/>
            </a:endParaRPr>
          </a:p>
        </p:txBody>
      </p:sp>
      <p:cxnSp>
        <p:nvCxnSpPr>
          <p:cNvPr id="543" name="Google Shape;543;g136740181bb_1_1"/>
          <p:cNvCxnSpPr/>
          <p:nvPr/>
        </p:nvCxnSpPr>
        <p:spPr>
          <a:xfrm>
            <a:off x="4300925" y="2818850"/>
            <a:ext cx="1518000" cy="0"/>
          </a:xfrm>
          <a:prstGeom prst="straightConnector1">
            <a:avLst/>
          </a:prstGeom>
          <a:noFill/>
          <a:ln cap="flat" cmpd="sng" w="76200">
            <a:solidFill>
              <a:srgbClr val="A338EB"/>
            </a:solidFill>
            <a:prstDash val="solid"/>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g13be9f6c2d7_3_72"/>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549" name="Google Shape;549;g13be9f6c2d7_3_72"/>
          <p:cNvGrpSpPr/>
          <p:nvPr/>
        </p:nvGrpSpPr>
        <p:grpSpPr>
          <a:xfrm>
            <a:off x="7503019" y="95797"/>
            <a:ext cx="1516771" cy="323122"/>
            <a:chOff x="400885" y="325214"/>
            <a:chExt cx="2298835" cy="489727"/>
          </a:xfrm>
        </p:grpSpPr>
        <p:pic>
          <p:nvPicPr>
            <p:cNvPr id="550" name="Google Shape;550;g13be9f6c2d7_3_72"/>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551" name="Google Shape;551;g13be9f6c2d7_3_72"/>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552" name="Google Shape;552;g13be9f6c2d7_3_72"/>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553" name="Google Shape;553;g13be9f6c2d7_3_72"/>
            <p:cNvPicPr preferRelativeResize="0"/>
            <p:nvPr/>
          </p:nvPicPr>
          <p:blipFill rotWithShape="1">
            <a:blip r:embed="rId4">
              <a:alphaModFix/>
            </a:blip>
            <a:srcRect b="0" l="9895" r="8731" t="0"/>
            <a:stretch/>
          </p:blipFill>
          <p:spPr>
            <a:xfrm>
              <a:off x="400885" y="325214"/>
              <a:ext cx="1033078" cy="489727"/>
            </a:xfrm>
            <a:prstGeom prst="rect">
              <a:avLst/>
            </a:prstGeom>
            <a:noFill/>
            <a:ln>
              <a:noFill/>
            </a:ln>
          </p:spPr>
        </p:pic>
      </p:grpSp>
      <p:sp>
        <p:nvSpPr>
          <p:cNvPr id="554" name="Google Shape;554;g13be9f6c2d7_3_72"/>
          <p:cNvSpPr txBox="1"/>
          <p:nvPr>
            <p:ph type="title"/>
          </p:nvPr>
        </p:nvSpPr>
        <p:spPr>
          <a:xfrm>
            <a:off x="331800" y="333225"/>
            <a:ext cx="8480400" cy="81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1100"/>
              <a:buNone/>
            </a:pPr>
            <a:r>
              <a:rPr lang="en" sz="2820">
                <a:solidFill>
                  <a:srgbClr val="A338EB"/>
                </a:solidFill>
                <a:latin typeface="Maven Pro SemiBold"/>
                <a:ea typeface="Maven Pro SemiBold"/>
                <a:cs typeface="Maven Pro SemiBold"/>
                <a:sym typeface="Maven Pro SemiBold"/>
              </a:rPr>
              <a:t>Model: Ridge Regression</a:t>
            </a:r>
            <a:endParaRPr sz="2820">
              <a:solidFill>
                <a:srgbClr val="A338EB"/>
              </a:solidFill>
              <a:latin typeface="Maven Pro SemiBold"/>
              <a:ea typeface="Maven Pro SemiBold"/>
              <a:cs typeface="Maven Pro SemiBold"/>
              <a:sym typeface="Maven Pro SemiBold"/>
            </a:endParaRPr>
          </a:p>
        </p:txBody>
      </p:sp>
      <p:sp>
        <p:nvSpPr>
          <p:cNvPr id="555" name="Google Shape;555;g13be9f6c2d7_3_72"/>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Modelling</a:t>
            </a:r>
            <a:endParaRPr b="1" i="0" sz="1000" u="none" cap="none" strike="noStrike">
              <a:solidFill>
                <a:srgbClr val="601F99"/>
              </a:solidFill>
              <a:latin typeface="Inter"/>
              <a:ea typeface="Inter"/>
              <a:cs typeface="Inter"/>
              <a:sym typeface="Inter"/>
            </a:endParaRPr>
          </a:p>
        </p:txBody>
      </p:sp>
      <p:pic>
        <p:nvPicPr>
          <p:cNvPr id="556" name="Google Shape;556;g13be9f6c2d7_3_72"/>
          <p:cNvPicPr preferRelativeResize="0"/>
          <p:nvPr/>
        </p:nvPicPr>
        <p:blipFill rotWithShape="1">
          <a:blip r:embed="rId5">
            <a:alphaModFix/>
          </a:blip>
          <a:srcRect b="0" l="0" r="11762" t="11645"/>
          <a:stretch/>
        </p:blipFill>
        <p:spPr>
          <a:xfrm>
            <a:off x="98188" y="1569900"/>
            <a:ext cx="4242816" cy="1439350"/>
          </a:xfrm>
          <a:prstGeom prst="rect">
            <a:avLst/>
          </a:prstGeom>
          <a:noFill/>
          <a:ln>
            <a:noFill/>
          </a:ln>
        </p:spPr>
      </p:pic>
      <p:pic>
        <p:nvPicPr>
          <p:cNvPr id="557" name="Google Shape;557;g13be9f6c2d7_3_72"/>
          <p:cNvPicPr preferRelativeResize="0"/>
          <p:nvPr/>
        </p:nvPicPr>
        <p:blipFill rotWithShape="1">
          <a:blip r:embed="rId6">
            <a:alphaModFix/>
          </a:blip>
          <a:srcRect b="0" l="0" r="42709" t="43886"/>
          <a:stretch/>
        </p:blipFill>
        <p:spPr>
          <a:xfrm>
            <a:off x="123400" y="3252875"/>
            <a:ext cx="4217599" cy="1502905"/>
          </a:xfrm>
          <a:prstGeom prst="rect">
            <a:avLst/>
          </a:prstGeom>
          <a:noFill/>
          <a:ln>
            <a:noFill/>
          </a:ln>
        </p:spPr>
      </p:pic>
      <p:sp>
        <p:nvSpPr>
          <p:cNvPr id="558" name="Google Shape;558;g13be9f6c2d7_3_72"/>
          <p:cNvSpPr txBox="1"/>
          <p:nvPr/>
        </p:nvSpPr>
        <p:spPr>
          <a:xfrm>
            <a:off x="1499650" y="1094650"/>
            <a:ext cx="17145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0"/>
              </a:spcAft>
              <a:buNone/>
            </a:pPr>
            <a:r>
              <a:rPr b="1" lang="en" sz="1300">
                <a:solidFill>
                  <a:srgbClr val="282828"/>
                </a:solidFill>
                <a:latin typeface="Inter"/>
                <a:ea typeface="Inter"/>
                <a:cs typeface="Inter"/>
                <a:sym typeface="Inter"/>
              </a:rPr>
              <a:t> Base Model</a:t>
            </a:r>
            <a:endParaRPr b="1" sz="1500"/>
          </a:p>
        </p:txBody>
      </p:sp>
      <p:sp>
        <p:nvSpPr>
          <p:cNvPr id="559" name="Google Shape;559;g13be9f6c2d7_3_72"/>
          <p:cNvSpPr txBox="1"/>
          <p:nvPr/>
        </p:nvSpPr>
        <p:spPr>
          <a:xfrm>
            <a:off x="5896125" y="1094650"/>
            <a:ext cx="14235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0"/>
              </a:spcAft>
              <a:buNone/>
            </a:pPr>
            <a:r>
              <a:rPr b="1" lang="en" sz="1300">
                <a:solidFill>
                  <a:srgbClr val="282828"/>
                </a:solidFill>
                <a:latin typeface="Inter"/>
                <a:ea typeface="Inter"/>
                <a:cs typeface="Inter"/>
                <a:sym typeface="Inter"/>
              </a:rPr>
              <a:t>Tuned Model</a:t>
            </a:r>
            <a:endParaRPr b="1" sz="1500">
              <a:solidFill>
                <a:schemeClr val="dk1"/>
              </a:solidFill>
            </a:endParaRPr>
          </a:p>
        </p:txBody>
      </p:sp>
      <p:pic>
        <p:nvPicPr>
          <p:cNvPr id="560" name="Google Shape;560;g13be9f6c2d7_3_72"/>
          <p:cNvPicPr preferRelativeResize="0"/>
          <p:nvPr/>
        </p:nvPicPr>
        <p:blipFill rotWithShape="1">
          <a:blip r:embed="rId7">
            <a:alphaModFix/>
          </a:blip>
          <a:srcRect b="0" l="0" r="0" t="11284"/>
          <a:stretch/>
        </p:blipFill>
        <p:spPr>
          <a:xfrm>
            <a:off x="4803658" y="1571775"/>
            <a:ext cx="4242142" cy="1435608"/>
          </a:xfrm>
          <a:prstGeom prst="rect">
            <a:avLst/>
          </a:prstGeom>
          <a:noFill/>
          <a:ln>
            <a:noFill/>
          </a:ln>
        </p:spPr>
      </p:pic>
      <p:pic>
        <p:nvPicPr>
          <p:cNvPr id="561" name="Google Shape;561;g13be9f6c2d7_3_72"/>
          <p:cNvPicPr preferRelativeResize="0"/>
          <p:nvPr/>
        </p:nvPicPr>
        <p:blipFill>
          <a:blip r:embed="rId8">
            <a:alphaModFix/>
          </a:blip>
          <a:stretch>
            <a:fillRect/>
          </a:stretch>
        </p:blipFill>
        <p:spPr>
          <a:xfrm>
            <a:off x="4849400" y="3175800"/>
            <a:ext cx="2752263" cy="15029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g13be9f6c2d7_3_91"/>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567" name="Google Shape;567;g13be9f6c2d7_3_91"/>
          <p:cNvGrpSpPr/>
          <p:nvPr/>
        </p:nvGrpSpPr>
        <p:grpSpPr>
          <a:xfrm>
            <a:off x="7503019" y="95797"/>
            <a:ext cx="1516771" cy="323122"/>
            <a:chOff x="400885" y="325214"/>
            <a:chExt cx="2298835" cy="489727"/>
          </a:xfrm>
        </p:grpSpPr>
        <p:pic>
          <p:nvPicPr>
            <p:cNvPr id="568" name="Google Shape;568;g13be9f6c2d7_3_91"/>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569" name="Google Shape;569;g13be9f6c2d7_3_91"/>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570" name="Google Shape;570;g13be9f6c2d7_3_91"/>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571" name="Google Shape;571;g13be9f6c2d7_3_91"/>
            <p:cNvPicPr preferRelativeResize="0"/>
            <p:nvPr/>
          </p:nvPicPr>
          <p:blipFill rotWithShape="1">
            <a:blip r:embed="rId4">
              <a:alphaModFix/>
            </a:blip>
            <a:srcRect b="0" l="9895" r="8731" t="0"/>
            <a:stretch/>
          </p:blipFill>
          <p:spPr>
            <a:xfrm>
              <a:off x="400885" y="325214"/>
              <a:ext cx="1033078" cy="489727"/>
            </a:xfrm>
            <a:prstGeom prst="rect">
              <a:avLst/>
            </a:prstGeom>
            <a:noFill/>
            <a:ln>
              <a:noFill/>
            </a:ln>
          </p:spPr>
        </p:pic>
      </p:grpSp>
      <p:sp>
        <p:nvSpPr>
          <p:cNvPr id="572" name="Google Shape;572;g13be9f6c2d7_3_91"/>
          <p:cNvSpPr txBox="1"/>
          <p:nvPr>
            <p:ph type="title"/>
          </p:nvPr>
        </p:nvSpPr>
        <p:spPr>
          <a:xfrm>
            <a:off x="331800" y="333225"/>
            <a:ext cx="8480400" cy="81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1100"/>
              <a:buNone/>
            </a:pPr>
            <a:r>
              <a:rPr lang="en" sz="2820">
                <a:solidFill>
                  <a:srgbClr val="A338EB"/>
                </a:solidFill>
                <a:latin typeface="Maven Pro SemiBold"/>
                <a:ea typeface="Maven Pro SemiBold"/>
                <a:cs typeface="Maven Pro SemiBold"/>
                <a:sym typeface="Maven Pro SemiBold"/>
              </a:rPr>
              <a:t>Model: Lasso Regression</a:t>
            </a:r>
            <a:endParaRPr sz="2820">
              <a:solidFill>
                <a:srgbClr val="A338EB"/>
              </a:solidFill>
              <a:latin typeface="Maven Pro SemiBold"/>
              <a:ea typeface="Maven Pro SemiBold"/>
              <a:cs typeface="Maven Pro SemiBold"/>
              <a:sym typeface="Maven Pro SemiBold"/>
            </a:endParaRPr>
          </a:p>
        </p:txBody>
      </p:sp>
      <p:sp>
        <p:nvSpPr>
          <p:cNvPr id="573" name="Google Shape;573;g13be9f6c2d7_3_91"/>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Modelling</a:t>
            </a:r>
            <a:endParaRPr b="1" i="0" sz="1000" u="none" cap="none" strike="noStrike">
              <a:solidFill>
                <a:srgbClr val="601F99"/>
              </a:solidFill>
              <a:latin typeface="Inter"/>
              <a:ea typeface="Inter"/>
              <a:cs typeface="Inter"/>
              <a:sym typeface="Inter"/>
            </a:endParaRPr>
          </a:p>
        </p:txBody>
      </p:sp>
      <p:pic>
        <p:nvPicPr>
          <p:cNvPr id="574" name="Google Shape;574;g13be9f6c2d7_3_91"/>
          <p:cNvPicPr preferRelativeResize="0"/>
          <p:nvPr/>
        </p:nvPicPr>
        <p:blipFill rotWithShape="1">
          <a:blip r:embed="rId5">
            <a:alphaModFix/>
          </a:blip>
          <a:srcRect b="0" l="0" r="36840" t="43889"/>
          <a:stretch/>
        </p:blipFill>
        <p:spPr>
          <a:xfrm>
            <a:off x="0" y="1424725"/>
            <a:ext cx="5082111" cy="1646975"/>
          </a:xfrm>
          <a:prstGeom prst="rect">
            <a:avLst/>
          </a:prstGeom>
          <a:noFill/>
          <a:ln>
            <a:noFill/>
          </a:ln>
        </p:spPr>
      </p:pic>
      <p:pic>
        <p:nvPicPr>
          <p:cNvPr id="575" name="Google Shape;575;g13be9f6c2d7_3_91"/>
          <p:cNvPicPr preferRelativeResize="0"/>
          <p:nvPr/>
        </p:nvPicPr>
        <p:blipFill rotWithShape="1">
          <a:blip r:embed="rId6">
            <a:alphaModFix/>
          </a:blip>
          <a:srcRect b="0" l="0" r="0" t="9239"/>
          <a:stretch/>
        </p:blipFill>
        <p:spPr>
          <a:xfrm>
            <a:off x="5482829" y="3268750"/>
            <a:ext cx="3460772" cy="1646975"/>
          </a:xfrm>
          <a:prstGeom prst="rect">
            <a:avLst/>
          </a:prstGeom>
          <a:noFill/>
          <a:ln>
            <a:noFill/>
          </a:ln>
        </p:spPr>
      </p:pic>
      <p:pic>
        <p:nvPicPr>
          <p:cNvPr id="576" name="Google Shape;576;g13be9f6c2d7_3_91"/>
          <p:cNvPicPr preferRelativeResize="0"/>
          <p:nvPr/>
        </p:nvPicPr>
        <p:blipFill rotWithShape="1">
          <a:blip r:embed="rId7">
            <a:alphaModFix/>
          </a:blip>
          <a:srcRect b="0" l="0" r="20628" t="0"/>
          <a:stretch/>
        </p:blipFill>
        <p:spPr>
          <a:xfrm>
            <a:off x="26696" y="3282400"/>
            <a:ext cx="4486280" cy="1528725"/>
          </a:xfrm>
          <a:prstGeom prst="rect">
            <a:avLst/>
          </a:prstGeom>
          <a:noFill/>
          <a:ln>
            <a:noFill/>
          </a:ln>
        </p:spPr>
      </p:pic>
      <p:pic>
        <p:nvPicPr>
          <p:cNvPr id="577" name="Google Shape;577;g13be9f6c2d7_3_91"/>
          <p:cNvPicPr preferRelativeResize="0"/>
          <p:nvPr/>
        </p:nvPicPr>
        <p:blipFill>
          <a:blip r:embed="rId8">
            <a:alphaModFix/>
          </a:blip>
          <a:stretch>
            <a:fillRect/>
          </a:stretch>
        </p:blipFill>
        <p:spPr>
          <a:xfrm>
            <a:off x="5292950" y="1426854"/>
            <a:ext cx="3851049" cy="1579670"/>
          </a:xfrm>
          <a:prstGeom prst="rect">
            <a:avLst/>
          </a:prstGeom>
          <a:noFill/>
          <a:ln>
            <a:noFill/>
          </a:ln>
        </p:spPr>
      </p:pic>
      <p:pic>
        <p:nvPicPr>
          <p:cNvPr id="578" name="Google Shape;578;g13be9f6c2d7_3_91"/>
          <p:cNvPicPr preferRelativeResize="0"/>
          <p:nvPr/>
        </p:nvPicPr>
        <p:blipFill rotWithShape="1">
          <a:blip r:embed="rId7">
            <a:alphaModFix/>
          </a:blip>
          <a:srcRect b="22063" l="79713" r="0" t="0"/>
          <a:stretch/>
        </p:blipFill>
        <p:spPr>
          <a:xfrm>
            <a:off x="4350275" y="3331800"/>
            <a:ext cx="1095075" cy="1137813"/>
          </a:xfrm>
          <a:prstGeom prst="rect">
            <a:avLst/>
          </a:prstGeom>
          <a:noFill/>
          <a:ln>
            <a:noFill/>
          </a:ln>
        </p:spPr>
      </p:pic>
      <p:sp>
        <p:nvSpPr>
          <p:cNvPr id="579" name="Google Shape;579;g13be9f6c2d7_3_91"/>
          <p:cNvSpPr txBox="1"/>
          <p:nvPr/>
        </p:nvSpPr>
        <p:spPr>
          <a:xfrm>
            <a:off x="1895750" y="1018450"/>
            <a:ext cx="17145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0"/>
              </a:spcAft>
              <a:buNone/>
            </a:pPr>
            <a:r>
              <a:rPr b="1" lang="en" sz="1300">
                <a:solidFill>
                  <a:srgbClr val="282828"/>
                </a:solidFill>
                <a:latin typeface="Inter"/>
                <a:ea typeface="Inter"/>
                <a:cs typeface="Inter"/>
                <a:sym typeface="Inter"/>
              </a:rPr>
              <a:t> Base Model</a:t>
            </a:r>
            <a:endParaRPr b="1" sz="1500"/>
          </a:p>
        </p:txBody>
      </p:sp>
      <p:sp>
        <p:nvSpPr>
          <p:cNvPr id="580" name="Google Shape;580;g13be9f6c2d7_3_91"/>
          <p:cNvSpPr txBox="1"/>
          <p:nvPr/>
        </p:nvSpPr>
        <p:spPr>
          <a:xfrm>
            <a:off x="6212975" y="1018450"/>
            <a:ext cx="14235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0"/>
              </a:spcAft>
              <a:buNone/>
            </a:pPr>
            <a:r>
              <a:rPr b="1" lang="en" sz="1300">
                <a:solidFill>
                  <a:srgbClr val="282828"/>
                </a:solidFill>
                <a:latin typeface="Inter"/>
                <a:ea typeface="Inter"/>
                <a:cs typeface="Inter"/>
                <a:sym typeface="Inter"/>
              </a:rPr>
              <a:t>Tuned Model</a:t>
            </a:r>
            <a:endParaRPr b="1" sz="15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g13c1849a112_1_100"/>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586" name="Google Shape;586;g13c1849a112_1_100"/>
          <p:cNvGrpSpPr/>
          <p:nvPr/>
        </p:nvGrpSpPr>
        <p:grpSpPr>
          <a:xfrm>
            <a:off x="7503019" y="95797"/>
            <a:ext cx="1516771" cy="323122"/>
            <a:chOff x="400885" y="325214"/>
            <a:chExt cx="2298835" cy="489727"/>
          </a:xfrm>
        </p:grpSpPr>
        <p:pic>
          <p:nvPicPr>
            <p:cNvPr id="587" name="Google Shape;587;g13c1849a112_1_100"/>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588" name="Google Shape;588;g13c1849a112_1_100"/>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589" name="Google Shape;589;g13c1849a112_1_100"/>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590" name="Google Shape;590;g13c1849a112_1_100"/>
            <p:cNvPicPr preferRelativeResize="0"/>
            <p:nvPr/>
          </p:nvPicPr>
          <p:blipFill rotWithShape="1">
            <a:blip r:embed="rId4">
              <a:alphaModFix/>
            </a:blip>
            <a:srcRect b="0" l="9895" r="8731" t="0"/>
            <a:stretch/>
          </p:blipFill>
          <p:spPr>
            <a:xfrm>
              <a:off x="400885" y="325214"/>
              <a:ext cx="1033078" cy="489727"/>
            </a:xfrm>
            <a:prstGeom prst="rect">
              <a:avLst/>
            </a:prstGeom>
            <a:noFill/>
            <a:ln>
              <a:noFill/>
            </a:ln>
          </p:spPr>
        </p:pic>
      </p:grpSp>
      <p:sp>
        <p:nvSpPr>
          <p:cNvPr id="591" name="Google Shape;591;g13c1849a112_1_100"/>
          <p:cNvSpPr txBox="1"/>
          <p:nvPr>
            <p:ph type="title"/>
          </p:nvPr>
        </p:nvSpPr>
        <p:spPr>
          <a:xfrm>
            <a:off x="331800" y="333225"/>
            <a:ext cx="8480400" cy="81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1100"/>
              <a:buNone/>
            </a:pPr>
            <a:r>
              <a:rPr lang="en" sz="2820">
                <a:solidFill>
                  <a:srgbClr val="A338EB"/>
                </a:solidFill>
                <a:latin typeface="Maven Pro SemiBold"/>
                <a:ea typeface="Maven Pro SemiBold"/>
                <a:cs typeface="Maven Pro SemiBold"/>
                <a:sym typeface="Maven Pro SemiBold"/>
              </a:rPr>
              <a:t>Model: Elastic Net</a:t>
            </a:r>
            <a:endParaRPr sz="2820">
              <a:solidFill>
                <a:srgbClr val="A338EB"/>
              </a:solidFill>
              <a:latin typeface="Maven Pro SemiBold"/>
              <a:ea typeface="Maven Pro SemiBold"/>
              <a:cs typeface="Maven Pro SemiBold"/>
              <a:sym typeface="Maven Pro SemiBold"/>
            </a:endParaRPr>
          </a:p>
        </p:txBody>
      </p:sp>
      <p:sp>
        <p:nvSpPr>
          <p:cNvPr id="592" name="Google Shape;592;g13c1849a112_1_100"/>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Modelling</a:t>
            </a:r>
            <a:endParaRPr b="1" i="0" sz="1000" u="none" cap="none" strike="noStrike">
              <a:solidFill>
                <a:srgbClr val="601F99"/>
              </a:solidFill>
              <a:latin typeface="Inter"/>
              <a:ea typeface="Inter"/>
              <a:cs typeface="Inter"/>
              <a:sym typeface="Inter"/>
            </a:endParaRPr>
          </a:p>
        </p:txBody>
      </p:sp>
      <p:pic>
        <p:nvPicPr>
          <p:cNvPr id="593" name="Google Shape;593;g13c1849a112_1_100"/>
          <p:cNvPicPr preferRelativeResize="0"/>
          <p:nvPr/>
        </p:nvPicPr>
        <p:blipFill>
          <a:blip r:embed="rId5">
            <a:alphaModFix/>
          </a:blip>
          <a:stretch>
            <a:fillRect/>
          </a:stretch>
        </p:blipFill>
        <p:spPr>
          <a:xfrm>
            <a:off x="395100" y="3009175"/>
            <a:ext cx="6633664" cy="1802950"/>
          </a:xfrm>
          <a:prstGeom prst="rect">
            <a:avLst/>
          </a:prstGeom>
          <a:noFill/>
          <a:ln>
            <a:noFill/>
          </a:ln>
        </p:spPr>
      </p:pic>
      <p:pic>
        <p:nvPicPr>
          <p:cNvPr id="594" name="Google Shape;594;g13c1849a112_1_100"/>
          <p:cNvPicPr preferRelativeResize="0"/>
          <p:nvPr/>
        </p:nvPicPr>
        <p:blipFill>
          <a:blip r:embed="rId6">
            <a:alphaModFix/>
          </a:blip>
          <a:stretch>
            <a:fillRect/>
          </a:stretch>
        </p:blipFill>
        <p:spPr>
          <a:xfrm>
            <a:off x="434100" y="1061925"/>
            <a:ext cx="5423976" cy="18029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g13c1849a112_1_178"/>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600" name="Google Shape;600;g13c1849a112_1_178"/>
          <p:cNvGrpSpPr/>
          <p:nvPr/>
        </p:nvGrpSpPr>
        <p:grpSpPr>
          <a:xfrm>
            <a:off x="7503019" y="95797"/>
            <a:ext cx="1516771" cy="323122"/>
            <a:chOff x="400885" y="325214"/>
            <a:chExt cx="2298835" cy="489727"/>
          </a:xfrm>
        </p:grpSpPr>
        <p:pic>
          <p:nvPicPr>
            <p:cNvPr id="601" name="Google Shape;601;g13c1849a112_1_178"/>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602" name="Google Shape;602;g13c1849a112_1_178"/>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603" name="Google Shape;603;g13c1849a112_1_178"/>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604" name="Google Shape;604;g13c1849a112_1_178"/>
            <p:cNvPicPr preferRelativeResize="0"/>
            <p:nvPr/>
          </p:nvPicPr>
          <p:blipFill rotWithShape="1">
            <a:blip r:embed="rId4">
              <a:alphaModFix/>
            </a:blip>
            <a:srcRect b="0" l="9895" r="8731" t="0"/>
            <a:stretch/>
          </p:blipFill>
          <p:spPr>
            <a:xfrm>
              <a:off x="400885" y="325214"/>
              <a:ext cx="1033078" cy="489727"/>
            </a:xfrm>
            <a:prstGeom prst="rect">
              <a:avLst/>
            </a:prstGeom>
            <a:noFill/>
            <a:ln>
              <a:noFill/>
            </a:ln>
          </p:spPr>
        </p:pic>
      </p:grpSp>
      <p:sp>
        <p:nvSpPr>
          <p:cNvPr id="605" name="Google Shape;605;g13c1849a112_1_178"/>
          <p:cNvSpPr txBox="1"/>
          <p:nvPr>
            <p:ph type="title"/>
          </p:nvPr>
        </p:nvSpPr>
        <p:spPr>
          <a:xfrm>
            <a:off x="331800" y="333225"/>
            <a:ext cx="8480400" cy="81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1100"/>
              <a:buNone/>
            </a:pPr>
            <a:r>
              <a:rPr lang="en" sz="2820">
                <a:solidFill>
                  <a:srgbClr val="A338EB"/>
                </a:solidFill>
                <a:latin typeface="Maven Pro SemiBold"/>
                <a:ea typeface="Maven Pro SemiBold"/>
                <a:cs typeface="Maven Pro SemiBold"/>
                <a:sym typeface="Maven Pro SemiBold"/>
              </a:rPr>
              <a:t>Model: Elastic Net</a:t>
            </a:r>
            <a:endParaRPr sz="2820">
              <a:solidFill>
                <a:srgbClr val="A338EB"/>
              </a:solidFill>
              <a:latin typeface="Maven Pro SemiBold"/>
              <a:ea typeface="Maven Pro SemiBold"/>
              <a:cs typeface="Maven Pro SemiBold"/>
              <a:sym typeface="Maven Pro SemiBold"/>
            </a:endParaRPr>
          </a:p>
        </p:txBody>
      </p:sp>
      <p:sp>
        <p:nvSpPr>
          <p:cNvPr id="606" name="Google Shape;606;g13c1849a112_1_178"/>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Modelling</a:t>
            </a:r>
            <a:endParaRPr b="1" i="0" sz="1000" u="none" cap="none" strike="noStrike">
              <a:solidFill>
                <a:srgbClr val="601F99"/>
              </a:solidFill>
              <a:latin typeface="Inter"/>
              <a:ea typeface="Inter"/>
              <a:cs typeface="Inter"/>
              <a:sym typeface="Inter"/>
            </a:endParaRPr>
          </a:p>
        </p:txBody>
      </p:sp>
      <p:pic>
        <p:nvPicPr>
          <p:cNvPr id="607" name="Google Shape;607;g13c1849a112_1_178"/>
          <p:cNvPicPr preferRelativeResize="0"/>
          <p:nvPr/>
        </p:nvPicPr>
        <p:blipFill>
          <a:blip r:embed="rId5">
            <a:alphaModFix/>
          </a:blip>
          <a:stretch>
            <a:fillRect/>
          </a:stretch>
        </p:blipFill>
        <p:spPr>
          <a:xfrm>
            <a:off x="395100" y="3009175"/>
            <a:ext cx="6633664" cy="1802950"/>
          </a:xfrm>
          <a:prstGeom prst="rect">
            <a:avLst/>
          </a:prstGeom>
          <a:noFill/>
          <a:ln>
            <a:noFill/>
          </a:ln>
        </p:spPr>
      </p:pic>
      <p:pic>
        <p:nvPicPr>
          <p:cNvPr id="608" name="Google Shape;608;g13c1849a112_1_178"/>
          <p:cNvPicPr preferRelativeResize="0"/>
          <p:nvPr/>
        </p:nvPicPr>
        <p:blipFill>
          <a:blip r:embed="rId6">
            <a:alphaModFix/>
          </a:blip>
          <a:stretch>
            <a:fillRect/>
          </a:stretch>
        </p:blipFill>
        <p:spPr>
          <a:xfrm>
            <a:off x="434100" y="1061925"/>
            <a:ext cx="5423976" cy="18029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g13c1849a112_1_151"/>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614" name="Google Shape;614;g13c1849a112_1_151"/>
          <p:cNvGrpSpPr/>
          <p:nvPr/>
        </p:nvGrpSpPr>
        <p:grpSpPr>
          <a:xfrm>
            <a:off x="7503019" y="95797"/>
            <a:ext cx="1516771" cy="323122"/>
            <a:chOff x="400885" y="325214"/>
            <a:chExt cx="2298835" cy="489727"/>
          </a:xfrm>
        </p:grpSpPr>
        <p:pic>
          <p:nvPicPr>
            <p:cNvPr id="615" name="Google Shape;615;g13c1849a112_1_151"/>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616" name="Google Shape;616;g13c1849a112_1_151"/>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617" name="Google Shape;617;g13c1849a112_1_151"/>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618" name="Google Shape;618;g13c1849a112_1_151"/>
            <p:cNvPicPr preferRelativeResize="0"/>
            <p:nvPr/>
          </p:nvPicPr>
          <p:blipFill rotWithShape="1">
            <a:blip r:embed="rId4">
              <a:alphaModFix/>
            </a:blip>
            <a:srcRect b="0" l="9895" r="8731" t="0"/>
            <a:stretch/>
          </p:blipFill>
          <p:spPr>
            <a:xfrm>
              <a:off x="400885" y="325214"/>
              <a:ext cx="1033078" cy="489727"/>
            </a:xfrm>
            <a:prstGeom prst="rect">
              <a:avLst/>
            </a:prstGeom>
            <a:noFill/>
            <a:ln>
              <a:noFill/>
            </a:ln>
          </p:spPr>
        </p:pic>
      </p:grpSp>
      <p:sp>
        <p:nvSpPr>
          <p:cNvPr id="619" name="Google Shape;619;g13c1849a112_1_151"/>
          <p:cNvSpPr txBox="1"/>
          <p:nvPr>
            <p:ph type="title"/>
          </p:nvPr>
        </p:nvSpPr>
        <p:spPr>
          <a:xfrm>
            <a:off x="331800" y="333225"/>
            <a:ext cx="8480400" cy="68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1100"/>
              <a:buNone/>
            </a:pPr>
            <a:r>
              <a:rPr lang="en" sz="2820">
                <a:solidFill>
                  <a:srgbClr val="A338EB"/>
                </a:solidFill>
                <a:latin typeface="Maven Pro SemiBold"/>
                <a:ea typeface="Maven Pro SemiBold"/>
                <a:cs typeface="Maven Pro SemiBold"/>
                <a:sym typeface="Maven Pro SemiBold"/>
              </a:rPr>
              <a:t>Model Comparison</a:t>
            </a:r>
            <a:endParaRPr sz="2820">
              <a:solidFill>
                <a:srgbClr val="A338EB"/>
              </a:solidFill>
              <a:latin typeface="Maven Pro SemiBold"/>
              <a:ea typeface="Maven Pro SemiBold"/>
              <a:cs typeface="Maven Pro SemiBold"/>
              <a:sym typeface="Maven Pro SemiBold"/>
            </a:endParaRPr>
          </a:p>
        </p:txBody>
      </p:sp>
      <p:sp>
        <p:nvSpPr>
          <p:cNvPr id="620" name="Google Shape;620;g13c1849a112_1_151"/>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Modelling</a:t>
            </a:r>
            <a:endParaRPr b="1" i="0" sz="1000" u="none" cap="none" strike="noStrike">
              <a:solidFill>
                <a:srgbClr val="601F99"/>
              </a:solidFill>
              <a:latin typeface="Inter"/>
              <a:ea typeface="Inter"/>
              <a:cs typeface="Inter"/>
              <a:sym typeface="Inter"/>
            </a:endParaRPr>
          </a:p>
        </p:txBody>
      </p:sp>
      <p:pic>
        <p:nvPicPr>
          <p:cNvPr id="621" name="Google Shape;621;g13c1849a112_1_151"/>
          <p:cNvPicPr preferRelativeResize="0"/>
          <p:nvPr/>
        </p:nvPicPr>
        <p:blipFill>
          <a:blip r:embed="rId5">
            <a:alphaModFix/>
          </a:blip>
          <a:stretch>
            <a:fillRect/>
          </a:stretch>
        </p:blipFill>
        <p:spPr>
          <a:xfrm>
            <a:off x="4114800" y="2933460"/>
            <a:ext cx="4743025" cy="1867140"/>
          </a:xfrm>
          <a:prstGeom prst="rect">
            <a:avLst/>
          </a:prstGeom>
          <a:noFill/>
          <a:ln>
            <a:noFill/>
          </a:ln>
        </p:spPr>
      </p:pic>
      <p:pic>
        <p:nvPicPr>
          <p:cNvPr id="622" name="Google Shape;622;g13c1849a112_1_151"/>
          <p:cNvPicPr preferRelativeResize="0"/>
          <p:nvPr/>
        </p:nvPicPr>
        <p:blipFill>
          <a:blip r:embed="rId6">
            <a:alphaModFix/>
          </a:blip>
          <a:stretch>
            <a:fillRect/>
          </a:stretch>
        </p:blipFill>
        <p:spPr>
          <a:xfrm>
            <a:off x="173525" y="996350"/>
            <a:ext cx="5255425" cy="22069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01F99"/>
        </a:solidFill>
      </p:bgPr>
    </p:bg>
    <p:spTree>
      <p:nvGrpSpPr>
        <p:cNvPr id="626" name="Shape 626"/>
        <p:cNvGrpSpPr/>
        <p:nvPr/>
      </p:nvGrpSpPr>
      <p:grpSpPr>
        <a:xfrm>
          <a:off x="0" y="0"/>
          <a:ext cx="0" cy="0"/>
          <a:chOff x="0" y="0"/>
          <a:chExt cx="0" cy="0"/>
        </a:xfrm>
      </p:grpSpPr>
      <p:sp>
        <p:nvSpPr>
          <p:cNvPr id="627" name="Google Shape;627;p15"/>
          <p:cNvSpPr txBox="1"/>
          <p:nvPr>
            <p:ph type="title"/>
          </p:nvPr>
        </p:nvSpPr>
        <p:spPr>
          <a:xfrm>
            <a:off x="537425" y="1457350"/>
            <a:ext cx="5455500" cy="1783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sz="3600">
                <a:solidFill>
                  <a:schemeClr val="lt1"/>
                </a:solidFill>
                <a:latin typeface="Maven Pro SemiBold"/>
                <a:ea typeface="Maven Pro SemiBold"/>
                <a:cs typeface="Maven Pro SemiBold"/>
                <a:sym typeface="Maven Pro SemiBold"/>
              </a:rPr>
              <a:t>Conclusion</a:t>
            </a:r>
            <a:endParaRPr sz="3600">
              <a:solidFill>
                <a:schemeClr val="lt1"/>
              </a:solidFill>
              <a:latin typeface="Maven Pro SemiBold"/>
              <a:ea typeface="Maven Pro SemiBold"/>
              <a:cs typeface="Maven Pro SemiBold"/>
              <a:sym typeface="Maven Pro SemiBold"/>
            </a:endParaRPr>
          </a:p>
        </p:txBody>
      </p:sp>
      <p:pic>
        <p:nvPicPr>
          <p:cNvPr id="628" name="Google Shape;628;p15"/>
          <p:cNvPicPr preferRelativeResize="0"/>
          <p:nvPr/>
        </p:nvPicPr>
        <p:blipFill rotWithShape="1">
          <a:blip r:embed="rId3">
            <a:alphaModFix amt="50000"/>
          </a:blip>
          <a:srcRect b="39246" l="0" r="43099" t="0"/>
          <a:stretch/>
        </p:blipFill>
        <p:spPr>
          <a:xfrm>
            <a:off x="5082000" y="1401150"/>
            <a:ext cx="4061998" cy="3742351"/>
          </a:xfrm>
          <a:prstGeom prst="rect">
            <a:avLst/>
          </a:prstGeom>
          <a:noFill/>
          <a:ln>
            <a:noFill/>
          </a:ln>
        </p:spPr>
      </p:pic>
      <p:sp>
        <p:nvSpPr>
          <p:cNvPr id="629" name="Google Shape;629;p15"/>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Inter"/>
                <a:ea typeface="Inter"/>
                <a:cs typeface="Inter"/>
                <a:sym typeface="Inter"/>
              </a:rPr>
              <a:t>© 2022 Program Studi Independen Bersertifikat Zenius Bersama Kampus Merdeka</a:t>
            </a:r>
            <a:endParaRPr b="0" i="0" sz="900" u="none" cap="none" strike="noStrike">
              <a:solidFill>
                <a:schemeClr val="lt1"/>
              </a:solidFill>
              <a:latin typeface="Inter"/>
              <a:ea typeface="Inter"/>
              <a:cs typeface="Inter"/>
              <a:sym typeface="Inter"/>
            </a:endParaRPr>
          </a:p>
        </p:txBody>
      </p:sp>
      <p:sp>
        <p:nvSpPr>
          <p:cNvPr id="630" name="Google Shape;630;p15"/>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601F99"/>
                </a:solidFill>
                <a:latin typeface="Inter"/>
                <a:ea typeface="Inter"/>
                <a:cs typeface="Inter"/>
                <a:sym typeface="Inter"/>
              </a:rPr>
              <a:t>PUT THE TOPIC HERE AS OVERHEAD</a:t>
            </a:r>
            <a:endParaRPr b="1" i="0" sz="1000" u="none" cap="none" strike="noStrike">
              <a:solidFill>
                <a:srgbClr val="601F99"/>
              </a:solidFill>
              <a:latin typeface="Inter"/>
              <a:ea typeface="Inter"/>
              <a:cs typeface="Inter"/>
              <a:sym typeface="Inter"/>
            </a:endParaRPr>
          </a:p>
        </p:txBody>
      </p:sp>
      <p:cxnSp>
        <p:nvCxnSpPr>
          <p:cNvPr id="631" name="Google Shape;631;p15"/>
          <p:cNvCxnSpPr/>
          <p:nvPr/>
        </p:nvCxnSpPr>
        <p:spPr>
          <a:xfrm>
            <a:off x="8315586" y="184990"/>
            <a:ext cx="0" cy="144674"/>
          </a:xfrm>
          <a:prstGeom prst="straightConnector1">
            <a:avLst/>
          </a:prstGeom>
          <a:noFill/>
          <a:ln cap="flat" cmpd="sng" w="9525">
            <a:solidFill>
              <a:srgbClr val="CCCCCC"/>
            </a:solidFill>
            <a:prstDash val="solid"/>
            <a:round/>
            <a:headEnd len="sm" w="sm" type="none"/>
            <a:tailEnd len="sm" w="sm" type="none"/>
          </a:ln>
        </p:spPr>
      </p:cxnSp>
      <p:cxnSp>
        <p:nvCxnSpPr>
          <p:cNvPr id="632" name="Google Shape;632;p15"/>
          <p:cNvCxnSpPr/>
          <p:nvPr/>
        </p:nvCxnSpPr>
        <p:spPr>
          <a:xfrm>
            <a:off x="8315529" y="184990"/>
            <a:ext cx="0" cy="144674"/>
          </a:xfrm>
          <a:prstGeom prst="straightConnector1">
            <a:avLst/>
          </a:prstGeom>
          <a:noFill/>
          <a:ln cap="flat" cmpd="sng" w="9525">
            <a:solidFill>
              <a:srgbClr val="CCCCCC"/>
            </a:solidFill>
            <a:prstDash val="solid"/>
            <a:round/>
            <a:headEnd len="sm" w="sm" type="none"/>
            <a:tailEnd len="sm" w="sm" type="none"/>
          </a:ln>
        </p:spPr>
      </p:cxnSp>
      <p:pic>
        <p:nvPicPr>
          <p:cNvPr id="633" name="Google Shape;633;p15"/>
          <p:cNvPicPr preferRelativeResize="0"/>
          <p:nvPr/>
        </p:nvPicPr>
        <p:blipFill rotWithShape="1">
          <a:blip r:embed="rId4">
            <a:alphaModFix/>
          </a:blip>
          <a:srcRect b="31665" l="9894" r="8731" t="0"/>
          <a:stretch/>
        </p:blipFill>
        <p:spPr>
          <a:xfrm>
            <a:off x="7503025" y="95799"/>
            <a:ext cx="681626" cy="220799"/>
          </a:xfrm>
          <a:prstGeom prst="rect">
            <a:avLst/>
          </a:prstGeom>
          <a:noFill/>
          <a:ln>
            <a:noFill/>
          </a:ln>
        </p:spPr>
      </p:pic>
      <p:pic>
        <p:nvPicPr>
          <p:cNvPr id="634" name="Google Shape;634;p15"/>
          <p:cNvPicPr preferRelativeResize="0"/>
          <p:nvPr/>
        </p:nvPicPr>
        <p:blipFill rotWithShape="1">
          <a:blip r:embed="rId5">
            <a:alphaModFix/>
          </a:blip>
          <a:srcRect b="0" l="9894" r="8731" t="68332"/>
          <a:stretch/>
        </p:blipFill>
        <p:spPr>
          <a:xfrm>
            <a:off x="7503025" y="316596"/>
            <a:ext cx="681626" cy="102325"/>
          </a:xfrm>
          <a:prstGeom prst="rect">
            <a:avLst/>
          </a:prstGeom>
          <a:noFill/>
          <a:ln>
            <a:noFill/>
          </a:ln>
        </p:spPr>
      </p:pic>
      <p:pic>
        <p:nvPicPr>
          <p:cNvPr id="635" name="Google Shape;635;p15"/>
          <p:cNvPicPr preferRelativeResize="0"/>
          <p:nvPr/>
        </p:nvPicPr>
        <p:blipFill rotWithShape="1">
          <a:blip r:embed="rId6">
            <a:alphaModFix/>
          </a:blip>
          <a:srcRect b="0" l="0" r="0" t="0"/>
          <a:stretch/>
        </p:blipFill>
        <p:spPr>
          <a:xfrm>
            <a:off x="8496725" y="117900"/>
            <a:ext cx="523075" cy="278902"/>
          </a:xfrm>
          <a:prstGeom prst="rect">
            <a:avLst/>
          </a:prstGeom>
          <a:noFill/>
          <a:ln>
            <a:noFill/>
          </a:ln>
        </p:spPr>
      </p:pic>
      <p:sp>
        <p:nvSpPr>
          <p:cNvPr id="636" name="Google Shape;636;p15"/>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Inter"/>
                <a:ea typeface="Inter"/>
                <a:cs typeface="Inter"/>
                <a:sym typeface="Inter"/>
              </a:rPr>
              <a:t>Conclusion</a:t>
            </a:r>
            <a:endParaRPr b="1" i="0" sz="1000" u="none" cap="none" strike="noStrike">
              <a:solidFill>
                <a:schemeClr val="lt1"/>
              </a:solidFill>
              <a:latin typeface="Inter"/>
              <a:ea typeface="Inter"/>
              <a:cs typeface="Inter"/>
              <a:sym typeface="Inter"/>
            </a:endParaRPr>
          </a:p>
        </p:txBody>
      </p:sp>
      <p:sp>
        <p:nvSpPr>
          <p:cNvPr id="637" name="Google Shape;637;p15"/>
          <p:cNvSpPr txBox="1"/>
          <p:nvPr/>
        </p:nvSpPr>
        <p:spPr>
          <a:xfrm>
            <a:off x="537425" y="3240750"/>
            <a:ext cx="3705000" cy="714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lt1"/>
              </a:solidFill>
              <a:latin typeface="Inter Medium"/>
              <a:ea typeface="Inter Medium"/>
              <a:cs typeface="Inter Medium"/>
              <a:sym typeface="Inter Medium"/>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g136706cb207_1_89"/>
          <p:cNvSpPr txBox="1"/>
          <p:nvPr>
            <p:ph idx="1" type="body"/>
          </p:nvPr>
        </p:nvSpPr>
        <p:spPr>
          <a:xfrm>
            <a:off x="311700" y="1492925"/>
            <a:ext cx="7934100" cy="29244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Model terbaik untuk memprediksi penjualan mingguan adalah </a:t>
            </a:r>
            <a:r>
              <a:rPr lang="en" sz="1500">
                <a:solidFill>
                  <a:srgbClr val="A338EB"/>
                </a:solidFill>
                <a:latin typeface="Inter"/>
                <a:ea typeface="Inter"/>
                <a:cs typeface="Inter"/>
                <a:sym typeface="Inter"/>
              </a:rPr>
              <a:t>Ridge Regression</a:t>
            </a:r>
            <a:r>
              <a:rPr lang="en" sz="1500">
                <a:solidFill>
                  <a:srgbClr val="282828"/>
                </a:solidFill>
                <a:latin typeface="Inter"/>
                <a:ea typeface="Inter"/>
                <a:cs typeface="Inter"/>
                <a:sym typeface="Inter"/>
              </a:rPr>
              <a:t>. Model ini dapat memberikan informasi yang membantu manajer bisnis mengidentifikasi dan memahami kelemahan dalam perencanaan bisnis.</a:t>
            </a:r>
            <a:endParaRPr sz="1500">
              <a:solidFill>
                <a:srgbClr val="282828"/>
              </a:solidFill>
              <a:latin typeface="Inter"/>
              <a:ea typeface="Inter"/>
              <a:cs typeface="Inter"/>
              <a:sym typeface="Inter"/>
            </a:endParaRPr>
          </a:p>
          <a:p>
            <a:pPr indent="0" lvl="0" marL="0" rtl="0" algn="l">
              <a:lnSpc>
                <a:spcPct val="115000"/>
              </a:lnSpc>
              <a:spcBef>
                <a:spcPts val="0"/>
              </a:spcBef>
              <a:spcAft>
                <a:spcPts val="0"/>
              </a:spcAft>
              <a:buNone/>
            </a:pPr>
            <a:r>
              <a:t/>
            </a:r>
            <a:endParaRPr sz="1500">
              <a:solidFill>
                <a:srgbClr val="282828"/>
              </a:solidFill>
              <a:latin typeface="Inter"/>
              <a:ea typeface="Inter"/>
              <a:cs typeface="Inter"/>
              <a:sym typeface="Inter"/>
            </a:endParaRPr>
          </a:p>
          <a:p>
            <a:pPr indent="0" lvl="0" marL="0" rtl="0" algn="l">
              <a:lnSpc>
                <a:spcPct val="115000"/>
              </a:lnSpc>
              <a:spcBef>
                <a:spcPts val="0"/>
              </a:spcBef>
              <a:spcAft>
                <a:spcPts val="0"/>
              </a:spcAft>
              <a:buNone/>
            </a:pPr>
            <a:r>
              <a:rPr lang="en" sz="1500">
                <a:solidFill>
                  <a:srgbClr val="282828"/>
                </a:solidFill>
                <a:latin typeface="Inter"/>
                <a:ea typeface="Inter"/>
                <a:cs typeface="Inter"/>
                <a:sym typeface="Inter"/>
              </a:rPr>
              <a:t>Rekomendasi:</a:t>
            </a:r>
            <a:endParaRPr sz="1500">
              <a:solidFill>
                <a:srgbClr val="282828"/>
              </a:solidFill>
              <a:latin typeface="Inter"/>
              <a:ea typeface="Inter"/>
              <a:cs typeface="Inter"/>
              <a:sym typeface="Inter"/>
            </a:endParaRPr>
          </a:p>
          <a:p>
            <a:pPr indent="-323850" lvl="0" marL="457200" rtl="0" algn="l">
              <a:lnSpc>
                <a:spcPct val="115000"/>
              </a:lnSpc>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Divisi Marketing sebaiknya meningkatkan advertising ketika </a:t>
            </a:r>
            <a:r>
              <a:rPr lang="en" sz="1500">
                <a:solidFill>
                  <a:srgbClr val="A338EB"/>
                </a:solidFill>
                <a:latin typeface="Inter"/>
                <a:ea typeface="Inter"/>
                <a:cs typeface="Inter"/>
                <a:sym typeface="Inter"/>
              </a:rPr>
              <a:t>Minggu-minggu sebelum </a:t>
            </a:r>
            <a:r>
              <a:rPr lang="en" sz="1500">
                <a:solidFill>
                  <a:srgbClr val="A338EB"/>
                </a:solidFill>
                <a:latin typeface="Inter"/>
                <a:ea typeface="Inter"/>
                <a:cs typeface="Inter"/>
                <a:sym typeface="Inter"/>
              </a:rPr>
              <a:t>Christmas </a:t>
            </a:r>
            <a:r>
              <a:rPr lang="en" sz="1500">
                <a:solidFill>
                  <a:srgbClr val="A338EB"/>
                </a:solidFill>
                <a:latin typeface="Inter"/>
                <a:ea typeface="Inter"/>
                <a:cs typeface="Inter"/>
                <a:sym typeface="Inter"/>
              </a:rPr>
              <a:t>dan saat Thanksgiving</a:t>
            </a:r>
            <a:r>
              <a:rPr lang="en" sz="1500">
                <a:solidFill>
                  <a:srgbClr val="282828"/>
                </a:solidFill>
                <a:latin typeface="Inter"/>
                <a:ea typeface="Inter"/>
                <a:cs typeface="Inter"/>
                <a:sym typeface="Inter"/>
              </a:rPr>
              <a:t>.</a:t>
            </a:r>
            <a:endParaRPr sz="1500">
              <a:solidFill>
                <a:srgbClr val="282828"/>
              </a:solidFill>
              <a:latin typeface="Inter"/>
              <a:ea typeface="Inter"/>
              <a:cs typeface="Inter"/>
              <a:sym typeface="Inter"/>
            </a:endParaRPr>
          </a:p>
          <a:p>
            <a:pPr indent="-323850" lvl="0" marL="457200" rtl="0" algn="l">
              <a:lnSpc>
                <a:spcPct val="115000"/>
              </a:lnSpc>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Perlu penambahan orang dari divisi Logistik di bulan </a:t>
            </a:r>
            <a:r>
              <a:rPr lang="en" sz="1500">
                <a:solidFill>
                  <a:srgbClr val="A338EB"/>
                </a:solidFill>
                <a:latin typeface="Inter"/>
                <a:ea typeface="Inter"/>
                <a:cs typeface="Inter"/>
                <a:sym typeface="Inter"/>
              </a:rPr>
              <a:t>November-Desember</a:t>
            </a:r>
            <a:r>
              <a:rPr lang="en" sz="1500">
                <a:solidFill>
                  <a:srgbClr val="282828"/>
                </a:solidFill>
                <a:latin typeface="Inter"/>
                <a:ea typeface="Inter"/>
                <a:cs typeface="Inter"/>
                <a:sym typeface="Inter"/>
              </a:rPr>
              <a:t> </a:t>
            </a:r>
            <a:r>
              <a:rPr lang="en" sz="1500">
                <a:solidFill>
                  <a:srgbClr val="282828"/>
                </a:solidFill>
                <a:latin typeface="Inter"/>
                <a:ea typeface="Inter"/>
                <a:cs typeface="Inter"/>
                <a:sym typeface="Inter"/>
              </a:rPr>
              <a:t>karena penjualannya meningkat signifikan dibandingkan bulan-bulan lainnya.</a:t>
            </a:r>
            <a:endParaRPr sz="1500">
              <a:solidFill>
                <a:srgbClr val="282828"/>
              </a:solidFill>
              <a:latin typeface="Inter"/>
              <a:ea typeface="Inter"/>
              <a:cs typeface="Inter"/>
              <a:sym typeface="Inter"/>
            </a:endParaRPr>
          </a:p>
          <a:p>
            <a:pPr indent="-323850" lvl="0" marL="457200" rtl="0" algn="l">
              <a:lnSpc>
                <a:spcPct val="115000"/>
              </a:lnSpc>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Melakukan re-stock barang secukupnya di hari biasa untuk </a:t>
            </a:r>
            <a:r>
              <a:rPr lang="en" sz="1500">
                <a:solidFill>
                  <a:srgbClr val="A338EB"/>
                </a:solidFill>
                <a:latin typeface="Inter"/>
                <a:ea typeface="Inter"/>
                <a:cs typeface="Inter"/>
                <a:sym typeface="Inter"/>
              </a:rPr>
              <a:t>meminimalkan production cost</a:t>
            </a:r>
            <a:r>
              <a:rPr lang="en" sz="1500">
                <a:solidFill>
                  <a:srgbClr val="282828"/>
                </a:solidFill>
                <a:latin typeface="Inter"/>
                <a:ea typeface="Inter"/>
                <a:cs typeface="Inter"/>
                <a:sym typeface="Inter"/>
              </a:rPr>
              <a:t>.</a:t>
            </a:r>
            <a:endParaRPr sz="1500">
              <a:solidFill>
                <a:srgbClr val="282828"/>
              </a:solidFill>
              <a:latin typeface="Inter"/>
              <a:ea typeface="Inter"/>
              <a:cs typeface="Inter"/>
              <a:sym typeface="Inter"/>
            </a:endParaRPr>
          </a:p>
        </p:txBody>
      </p:sp>
      <p:sp>
        <p:nvSpPr>
          <p:cNvPr id="643" name="Google Shape;643;g136706cb207_1_89"/>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644" name="Google Shape;644;g136706cb207_1_89"/>
          <p:cNvGrpSpPr/>
          <p:nvPr/>
        </p:nvGrpSpPr>
        <p:grpSpPr>
          <a:xfrm>
            <a:off x="7503019" y="95797"/>
            <a:ext cx="1516771" cy="323122"/>
            <a:chOff x="400885" y="325214"/>
            <a:chExt cx="2298835" cy="489727"/>
          </a:xfrm>
        </p:grpSpPr>
        <p:pic>
          <p:nvPicPr>
            <p:cNvPr id="645" name="Google Shape;645;g136706cb207_1_89"/>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646" name="Google Shape;646;g136706cb207_1_89"/>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647" name="Google Shape;647;g136706cb207_1_89"/>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648" name="Google Shape;648;g136706cb207_1_89"/>
            <p:cNvPicPr preferRelativeResize="0"/>
            <p:nvPr/>
          </p:nvPicPr>
          <p:blipFill rotWithShape="1">
            <a:blip r:embed="rId4">
              <a:alphaModFix/>
            </a:blip>
            <a:srcRect b="0" l="9895" r="8731" t="0"/>
            <a:stretch/>
          </p:blipFill>
          <p:spPr>
            <a:xfrm>
              <a:off x="400885" y="325214"/>
              <a:ext cx="1033078" cy="489727"/>
            </a:xfrm>
            <a:prstGeom prst="rect">
              <a:avLst/>
            </a:prstGeom>
            <a:noFill/>
            <a:ln>
              <a:noFill/>
            </a:ln>
          </p:spPr>
        </p:pic>
      </p:grpSp>
      <p:sp>
        <p:nvSpPr>
          <p:cNvPr id="649" name="Google Shape;649;g136706cb207_1_89"/>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Conclusion</a:t>
            </a:r>
            <a:endParaRPr sz="2820">
              <a:solidFill>
                <a:srgbClr val="A338EB"/>
              </a:solidFill>
              <a:latin typeface="Maven Pro SemiBold"/>
              <a:ea typeface="Maven Pro SemiBold"/>
              <a:cs typeface="Maven Pro SemiBold"/>
              <a:sym typeface="Maven Pro SemiBold"/>
            </a:endParaRPr>
          </a:p>
        </p:txBody>
      </p:sp>
      <p:sp>
        <p:nvSpPr>
          <p:cNvPr id="650" name="Google Shape;650;g136706cb207_1_89"/>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Modelling</a:t>
            </a:r>
            <a:endParaRPr b="1" i="0" sz="1000" u="none" cap="none" strike="noStrike">
              <a:solidFill>
                <a:srgbClr val="601F99"/>
              </a:solidFill>
              <a:latin typeface="Inter"/>
              <a:ea typeface="Inter"/>
              <a:cs typeface="Inter"/>
              <a:sym typeface="Inte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01F99"/>
        </a:solidFill>
      </p:bgPr>
    </p:bg>
    <p:spTree>
      <p:nvGrpSpPr>
        <p:cNvPr id="654" name="Shape 654"/>
        <p:cNvGrpSpPr/>
        <p:nvPr/>
      </p:nvGrpSpPr>
      <p:grpSpPr>
        <a:xfrm>
          <a:off x="0" y="0"/>
          <a:ext cx="0" cy="0"/>
          <a:chOff x="0" y="0"/>
          <a:chExt cx="0" cy="0"/>
        </a:xfrm>
      </p:grpSpPr>
      <p:sp>
        <p:nvSpPr>
          <p:cNvPr id="655" name="Google Shape;655;p17"/>
          <p:cNvSpPr txBox="1"/>
          <p:nvPr>
            <p:ph type="title"/>
          </p:nvPr>
        </p:nvSpPr>
        <p:spPr>
          <a:xfrm>
            <a:off x="430058" y="1162650"/>
            <a:ext cx="4114800" cy="2644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4800"/>
              <a:buNone/>
            </a:pPr>
            <a:r>
              <a:rPr lang="en">
                <a:solidFill>
                  <a:schemeClr val="lt1"/>
                </a:solidFill>
                <a:latin typeface="Maven Pro SemiBold"/>
                <a:ea typeface="Maven Pro SemiBold"/>
                <a:cs typeface="Maven Pro SemiBold"/>
                <a:sym typeface="Maven Pro SemiBold"/>
              </a:rPr>
              <a:t>Terima kasih!</a:t>
            </a:r>
            <a:endParaRPr>
              <a:solidFill>
                <a:schemeClr val="lt1"/>
              </a:solidFill>
              <a:latin typeface="Maven Pro SemiBold"/>
              <a:ea typeface="Maven Pro SemiBold"/>
              <a:cs typeface="Maven Pro SemiBold"/>
              <a:sym typeface="Maven Pro SemiBold"/>
            </a:endParaRPr>
          </a:p>
          <a:p>
            <a:pPr indent="0" lvl="0" marL="0" rtl="0" algn="ctr">
              <a:lnSpc>
                <a:spcPct val="115000"/>
              </a:lnSpc>
              <a:spcBef>
                <a:spcPts val="0"/>
              </a:spcBef>
              <a:spcAft>
                <a:spcPts val="0"/>
              </a:spcAft>
              <a:buSzPts val="4800"/>
              <a:buNone/>
            </a:pPr>
            <a:r>
              <a:rPr lang="en" sz="2800">
                <a:solidFill>
                  <a:srgbClr val="F4F0FF"/>
                </a:solidFill>
                <a:latin typeface="Maven Pro SemiBold"/>
                <a:ea typeface="Maven Pro SemiBold"/>
                <a:cs typeface="Maven Pro SemiBold"/>
                <a:sym typeface="Maven Pro SemiBold"/>
              </a:rPr>
              <a:t>Ada pertanyaan?</a:t>
            </a:r>
            <a:endParaRPr sz="2800">
              <a:solidFill>
                <a:srgbClr val="F4F0FF"/>
              </a:solidFill>
              <a:latin typeface="Maven Pro SemiBold"/>
              <a:ea typeface="Maven Pro SemiBold"/>
              <a:cs typeface="Maven Pro SemiBold"/>
              <a:sym typeface="Maven Pro SemiBold"/>
            </a:endParaRPr>
          </a:p>
        </p:txBody>
      </p:sp>
      <p:pic>
        <p:nvPicPr>
          <p:cNvPr id="656" name="Google Shape;656;p17"/>
          <p:cNvPicPr preferRelativeResize="0"/>
          <p:nvPr/>
        </p:nvPicPr>
        <p:blipFill rotWithShape="1">
          <a:blip r:embed="rId3">
            <a:alphaModFix/>
          </a:blip>
          <a:srcRect b="0" l="0" r="0" t="0"/>
          <a:stretch/>
        </p:blipFill>
        <p:spPr>
          <a:xfrm>
            <a:off x="5029200" y="0"/>
            <a:ext cx="4114800" cy="5143500"/>
          </a:xfrm>
          <a:prstGeom prst="rect">
            <a:avLst/>
          </a:prstGeom>
          <a:noFill/>
          <a:ln>
            <a:noFill/>
          </a:ln>
        </p:spPr>
      </p:pic>
      <p:sp>
        <p:nvSpPr>
          <p:cNvPr id="657" name="Google Shape;657;p17"/>
          <p:cNvSpPr/>
          <p:nvPr/>
        </p:nvSpPr>
        <p:spPr>
          <a:xfrm>
            <a:off x="6256350" y="1438550"/>
            <a:ext cx="1655700" cy="543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8" name="Google Shape;658;p17"/>
          <p:cNvPicPr preferRelativeResize="0"/>
          <p:nvPr/>
        </p:nvPicPr>
        <p:blipFill rotWithShape="1">
          <a:blip r:embed="rId4">
            <a:alphaModFix/>
          </a:blip>
          <a:srcRect b="0" l="9894" r="8731" t="0"/>
          <a:stretch/>
        </p:blipFill>
        <p:spPr>
          <a:xfrm>
            <a:off x="6381425" y="1382127"/>
            <a:ext cx="1405548" cy="666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5"/>
          <p:cNvSpPr txBox="1"/>
          <p:nvPr>
            <p:ph idx="1" type="body"/>
          </p:nvPr>
        </p:nvSpPr>
        <p:spPr>
          <a:xfrm>
            <a:off x="311700" y="1744750"/>
            <a:ext cx="6591000" cy="292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500">
                <a:solidFill>
                  <a:srgbClr val="282828"/>
                </a:solidFill>
                <a:latin typeface="Inter"/>
                <a:ea typeface="Inter"/>
                <a:cs typeface="Inter"/>
                <a:sym typeface="Inter"/>
              </a:rPr>
              <a:t>Sumber Data: Walmart Dataset </a:t>
            </a:r>
            <a:r>
              <a:rPr lang="en" sz="1500" u="sng">
                <a:solidFill>
                  <a:schemeClr val="hlink"/>
                </a:solidFill>
                <a:latin typeface="Inter"/>
                <a:ea typeface="Inter"/>
                <a:cs typeface="Inter"/>
                <a:sym typeface="Inter"/>
                <a:hlinkClick r:id="rId3"/>
              </a:rPr>
              <a:t>https://www.kaggle.com/datasets/yasserh/walmart-dataset</a:t>
            </a:r>
            <a:endParaRPr sz="1500">
              <a:solidFill>
                <a:srgbClr val="282828"/>
              </a:solidFill>
              <a:latin typeface="Inter"/>
              <a:ea typeface="Inter"/>
              <a:cs typeface="Inter"/>
              <a:sym typeface="Inter"/>
            </a:endParaRPr>
          </a:p>
          <a:p>
            <a:pPr indent="0" lvl="0" marL="0" rtl="0" algn="l">
              <a:lnSpc>
                <a:spcPct val="115000"/>
              </a:lnSpc>
              <a:spcBef>
                <a:spcPts val="1000"/>
              </a:spcBef>
              <a:spcAft>
                <a:spcPts val="0"/>
              </a:spcAft>
              <a:buSzPts val="1800"/>
              <a:buNone/>
            </a:pPr>
            <a:r>
              <a:rPr lang="en" sz="1500">
                <a:solidFill>
                  <a:srgbClr val="282828"/>
                </a:solidFill>
                <a:latin typeface="Inter"/>
                <a:ea typeface="Inter"/>
                <a:cs typeface="Inter"/>
                <a:sym typeface="Inter"/>
              </a:rPr>
              <a:t>Problem: </a:t>
            </a:r>
            <a:r>
              <a:rPr b="1" lang="en" sz="1500">
                <a:solidFill>
                  <a:srgbClr val="282828"/>
                </a:solidFill>
                <a:latin typeface="Inter"/>
                <a:ea typeface="Inter"/>
                <a:cs typeface="Inter"/>
                <a:sym typeface="Inter"/>
              </a:rPr>
              <a:t>Regression</a:t>
            </a:r>
            <a:endParaRPr sz="1500">
              <a:solidFill>
                <a:srgbClr val="282828"/>
              </a:solidFill>
              <a:latin typeface="Inter"/>
              <a:ea typeface="Inter"/>
              <a:cs typeface="Inter"/>
              <a:sym typeface="Inter"/>
            </a:endParaRPr>
          </a:p>
          <a:p>
            <a:pPr indent="0" lvl="0" marL="0" rtl="0" algn="l">
              <a:lnSpc>
                <a:spcPct val="115000"/>
              </a:lnSpc>
              <a:spcBef>
                <a:spcPts val="1000"/>
              </a:spcBef>
              <a:spcAft>
                <a:spcPts val="0"/>
              </a:spcAft>
              <a:buSzPts val="1800"/>
              <a:buNone/>
            </a:pPr>
            <a:r>
              <a:rPr lang="en" sz="1500">
                <a:solidFill>
                  <a:srgbClr val="282828"/>
                </a:solidFill>
                <a:latin typeface="Inter"/>
                <a:ea typeface="Inter"/>
                <a:cs typeface="Inter"/>
                <a:sym typeface="Inter"/>
              </a:rPr>
              <a:t>Tujuan: </a:t>
            </a:r>
            <a:endParaRPr sz="1500">
              <a:solidFill>
                <a:srgbClr val="282828"/>
              </a:solidFill>
              <a:latin typeface="Inter"/>
              <a:ea typeface="Inter"/>
              <a:cs typeface="Inter"/>
              <a:sym typeface="Inter"/>
            </a:endParaRPr>
          </a:p>
          <a:p>
            <a:pPr indent="-323850" lvl="0" marL="457200" rtl="0" algn="l">
              <a:lnSpc>
                <a:spcPct val="115000"/>
              </a:lnSpc>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Memprediksi penjualan mingguan di Walmart</a:t>
            </a:r>
            <a:endParaRPr sz="1500">
              <a:solidFill>
                <a:srgbClr val="282828"/>
              </a:solidFill>
              <a:latin typeface="Inter"/>
              <a:ea typeface="Inter"/>
              <a:cs typeface="Inter"/>
              <a:sym typeface="Inter"/>
            </a:endParaRPr>
          </a:p>
          <a:p>
            <a:pPr indent="0" lvl="0" marL="0" rtl="0" algn="l">
              <a:lnSpc>
                <a:spcPct val="115000"/>
              </a:lnSpc>
              <a:spcBef>
                <a:spcPts val="1000"/>
              </a:spcBef>
              <a:spcAft>
                <a:spcPts val="1000"/>
              </a:spcAft>
              <a:buSzPts val="1800"/>
              <a:buNone/>
            </a:pPr>
            <a:r>
              <a:t/>
            </a:r>
            <a:endParaRPr sz="1500">
              <a:solidFill>
                <a:srgbClr val="282828"/>
              </a:solidFill>
              <a:latin typeface="Inter"/>
              <a:ea typeface="Inter"/>
              <a:cs typeface="Inter"/>
              <a:sym typeface="Inter"/>
            </a:endParaRPr>
          </a:p>
        </p:txBody>
      </p:sp>
      <p:sp>
        <p:nvSpPr>
          <p:cNvPr id="99" name="Google Shape;99;p5"/>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Latar Belakang</a:t>
            </a:r>
            <a:endParaRPr b="1" i="0" sz="1000" u="none" cap="none" strike="noStrike">
              <a:solidFill>
                <a:srgbClr val="601F99"/>
              </a:solidFill>
              <a:latin typeface="Inter"/>
              <a:ea typeface="Inter"/>
              <a:cs typeface="Inter"/>
              <a:sym typeface="Inter"/>
            </a:endParaRPr>
          </a:p>
        </p:txBody>
      </p:sp>
      <p:sp>
        <p:nvSpPr>
          <p:cNvPr id="100" name="Google Shape;100;p5"/>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101" name="Google Shape;101;p5"/>
          <p:cNvGrpSpPr/>
          <p:nvPr/>
        </p:nvGrpSpPr>
        <p:grpSpPr>
          <a:xfrm>
            <a:off x="7503019" y="95797"/>
            <a:ext cx="1516771" cy="323122"/>
            <a:chOff x="400885" y="325214"/>
            <a:chExt cx="2298835" cy="489727"/>
          </a:xfrm>
        </p:grpSpPr>
        <p:pic>
          <p:nvPicPr>
            <p:cNvPr id="102" name="Google Shape;102;p5"/>
            <p:cNvPicPr preferRelativeResize="0"/>
            <p:nvPr/>
          </p:nvPicPr>
          <p:blipFill rotWithShape="1">
            <a:blip r:embed="rId4">
              <a:alphaModFix/>
            </a:blip>
            <a:srcRect b="0" l="0" r="0" t="0"/>
            <a:stretch/>
          </p:blipFill>
          <p:spPr>
            <a:xfrm>
              <a:off x="1906971" y="358726"/>
              <a:ext cx="792749" cy="422701"/>
            </a:xfrm>
            <a:prstGeom prst="rect">
              <a:avLst/>
            </a:prstGeom>
            <a:noFill/>
            <a:ln>
              <a:noFill/>
            </a:ln>
          </p:spPr>
        </p:pic>
        <p:cxnSp>
          <p:nvCxnSpPr>
            <p:cNvPr id="103" name="Google Shape;103;p5"/>
            <p:cNvCxnSpPr/>
            <p:nvPr/>
          </p:nvCxnSpPr>
          <p:spPr>
            <a:xfrm>
              <a:off x="1632394" y="460384"/>
              <a:ext cx="0" cy="219345"/>
            </a:xfrm>
            <a:prstGeom prst="straightConnector1">
              <a:avLst/>
            </a:prstGeom>
            <a:noFill/>
            <a:ln cap="flat" cmpd="sng" w="9525">
              <a:solidFill>
                <a:schemeClr val="dk2"/>
              </a:solidFill>
              <a:prstDash val="solid"/>
              <a:round/>
              <a:headEnd len="sm" w="sm" type="none"/>
              <a:tailEnd len="sm" w="sm" type="none"/>
            </a:ln>
          </p:spPr>
        </p:cxnSp>
        <p:cxnSp>
          <p:nvCxnSpPr>
            <p:cNvPr id="104" name="Google Shape;104;p5"/>
            <p:cNvCxnSpPr/>
            <p:nvPr/>
          </p:nvCxnSpPr>
          <p:spPr>
            <a:xfrm>
              <a:off x="1632360" y="460384"/>
              <a:ext cx="0" cy="219345"/>
            </a:xfrm>
            <a:prstGeom prst="straightConnector1">
              <a:avLst/>
            </a:prstGeom>
            <a:noFill/>
            <a:ln cap="flat" cmpd="sng" w="9525">
              <a:solidFill>
                <a:schemeClr val="dk2"/>
              </a:solidFill>
              <a:prstDash val="solid"/>
              <a:round/>
              <a:headEnd len="sm" w="sm" type="none"/>
              <a:tailEnd len="sm" w="sm" type="none"/>
            </a:ln>
          </p:spPr>
        </p:cxnSp>
        <p:pic>
          <p:nvPicPr>
            <p:cNvPr id="105" name="Google Shape;105;p5"/>
            <p:cNvPicPr preferRelativeResize="0"/>
            <p:nvPr/>
          </p:nvPicPr>
          <p:blipFill rotWithShape="1">
            <a:blip r:embed="rId5">
              <a:alphaModFix/>
            </a:blip>
            <a:srcRect b="0" l="9894" r="8731" t="0"/>
            <a:stretch/>
          </p:blipFill>
          <p:spPr>
            <a:xfrm>
              <a:off x="400885" y="325214"/>
              <a:ext cx="1033078" cy="489727"/>
            </a:xfrm>
            <a:prstGeom prst="rect">
              <a:avLst/>
            </a:prstGeom>
            <a:noFill/>
            <a:ln>
              <a:noFill/>
            </a:ln>
          </p:spPr>
        </p:pic>
      </p:grpSp>
      <p:sp>
        <p:nvSpPr>
          <p:cNvPr id="106" name="Google Shape;106;p5"/>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Latar Belakang Project</a:t>
            </a:r>
            <a:endParaRPr sz="2820">
              <a:solidFill>
                <a:srgbClr val="A338EB"/>
              </a:solidFill>
              <a:latin typeface="Maven Pro SemiBold"/>
              <a:ea typeface="Maven Pro SemiBold"/>
              <a:cs typeface="Maven Pro SemiBold"/>
              <a:sym typeface="Maven Pro SemiBo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01F99"/>
        </a:solidFill>
      </p:bgPr>
    </p:bg>
    <p:spTree>
      <p:nvGrpSpPr>
        <p:cNvPr id="662" name="Shape 662"/>
        <p:cNvGrpSpPr/>
        <p:nvPr/>
      </p:nvGrpSpPr>
      <p:grpSpPr>
        <a:xfrm>
          <a:off x="0" y="0"/>
          <a:ext cx="0" cy="0"/>
          <a:chOff x="0" y="0"/>
          <a:chExt cx="0" cy="0"/>
        </a:xfrm>
      </p:grpSpPr>
      <p:sp>
        <p:nvSpPr>
          <p:cNvPr id="663" name="Google Shape;663;g1203fd2d654_0_14"/>
          <p:cNvSpPr txBox="1"/>
          <p:nvPr>
            <p:ph type="title"/>
          </p:nvPr>
        </p:nvSpPr>
        <p:spPr>
          <a:xfrm>
            <a:off x="537425" y="1457350"/>
            <a:ext cx="5455500" cy="1783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sz="3600">
                <a:solidFill>
                  <a:schemeClr val="lt1"/>
                </a:solidFill>
                <a:latin typeface="Maven Pro SemiBold"/>
                <a:ea typeface="Maven Pro SemiBold"/>
                <a:cs typeface="Maven Pro SemiBold"/>
                <a:sym typeface="Maven Pro SemiBold"/>
              </a:rPr>
              <a:t>LAMPIRAN</a:t>
            </a:r>
            <a:endParaRPr sz="3600">
              <a:solidFill>
                <a:schemeClr val="lt1"/>
              </a:solidFill>
              <a:latin typeface="Maven Pro SemiBold"/>
              <a:ea typeface="Maven Pro SemiBold"/>
              <a:cs typeface="Maven Pro SemiBold"/>
              <a:sym typeface="Maven Pro SemiBold"/>
            </a:endParaRPr>
          </a:p>
        </p:txBody>
      </p:sp>
      <p:pic>
        <p:nvPicPr>
          <p:cNvPr id="664" name="Google Shape;664;g1203fd2d654_0_14"/>
          <p:cNvPicPr preferRelativeResize="0"/>
          <p:nvPr/>
        </p:nvPicPr>
        <p:blipFill rotWithShape="1">
          <a:blip r:embed="rId3">
            <a:alphaModFix amt="50000"/>
          </a:blip>
          <a:srcRect b="39246" l="0" r="43100" t="0"/>
          <a:stretch/>
        </p:blipFill>
        <p:spPr>
          <a:xfrm>
            <a:off x="5082000" y="1401150"/>
            <a:ext cx="4061998" cy="3742351"/>
          </a:xfrm>
          <a:prstGeom prst="rect">
            <a:avLst/>
          </a:prstGeom>
          <a:noFill/>
          <a:ln>
            <a:noFill/>
          </a:ln>
        </p:spPr>
      </p:pic>
      <p:sp>
        <p:nvSpPr>
          <p:cNvPr id="665" name="Google Shape;665;g1203fd2d654_0_14"/>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Inter"/>
                <a:ea typeface="Inter"/>
                <a:cs typeface="Inter"/>
                <a:sym typeface="Inter"/>
              </a:rPr>
              <a:t>© 2022 Program Studi Independen Bersertifikat Zenius Bersama Kampus Merdeka</a:t>
            </a:r>
            <a:endParaRPr b="0" i="0" sz="900" u="none" cap="none" strike="noStrike">
              <a:solidFill>
                <a:schemeClr val="lt1"/>
              </a:solidFill>
              <a:latin typeface="Inter"/>
              <a:ea typeface="Inter"/>
              <a:cs typeface="Inter"/>
              <a:sym typeface="Inter"/>
            </a:endParaRPr>
          </a:p>
        </p:txBody>
      </p:sp>
      <p:sp>
        <p:nvSpPr>
          <p:cNvPr id="666" name="Google Shape;666;g1203fd2d654_0_14"/>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601F99"/>
                </a:solidFill>
                <a:latin typeface="Inter"/>
                <a:ea typeface="Inter"/>
                <a:cs typeface="Inter"/>
                <a:sym typeface="Inter"/>
              </a:rPr>
              <a:t>PUT THE TOPIC HERE AS OVERHEAD</a:t>
            </a:r>
            <a:endParaRPr b="1" i="0" sz="1000" u="none" cap="none" strike="noStrike">
              <a:solidFill>
                <a:srgbClr val="601F99"/>
              </a:solidFill>
              <a:latin typeface="Inter"/>
              <a:ea typeface="Inter"/>
              <a:cs typeface="Inter"/>
              <a:sym typeface="Inter"/>
            </a:endParaRPr>
          </a:p>
        </p:txBody>
      </p:sp>
      <p:cxnSp>
        <p:nvCxnSpPr>
          <p:cNvPr id="667" name="Google Shape;667;g1203fd2d654_0_14"/>
          <p:cNvCxnSpPr/>
          <p:nvPr/>
        </p:nvCxnSpPr>
        <p:spPr>
          <a:xfrm>
            <a:off x="8315586" y="184990"/>
            <a:ext cx="0" cy="144600"/>
          </a:xfrm>
          <a:prstGeom prst="straightConnector1">
            <a:avLst/>
          </a:prstGeom>
          <a:noFill/>
          <a:ln cap="flat" cmpd="sng" w="9525">
            <a:solidFill>
              <a:srgbClr val="CCCCCC"/>
            </a:solidFill>
            <a:prstDash val="solid"/>
            <a:round/>
            <a:headEnd len="sm" w="sm" type="none"/>
            <a:tailEnd len="sm" w="sm" type="none"/>
          </a:ln>
        </p:spPr>
      </p:cxnSp>
      <p:cxnSp>
        <p:nvCxnSpPr>
          <p:cNvPr id="668" name="Google Shape;668;g1203fd2d654_0_14"/>
          <p:cNvCxnSpPr/>
          <p:nvPr/>
        </p:nvCxnSpPr>
        <p:spPr>
          <a:xfrm>
            <a:off x="8315529" y="184990"/>
            <a:ext cx="0" cy="144600"/>
          </a:xfrm>
          <a:prstGeom prst="straightConnector1">
            <a:avLst/>
          </a:prstGeom>
          <a:noFill/>
          <a:ln cap="flat" cmpd="sng" w="9525">
            <a:solidFill>
              <a:srgbClr val="CCCCCC"/>
            </a:solidFill>
            <a:prstDash val="solid"/>
            <a:round/>
            <a:headEnd len="sm" w="sm" type="none"/>
            <a:tailEnd len="sm" w="sm" type="none"/>
          </a:ln>
        </p:spPr>
      </p:cxnSp>
      <p:pic>
        <p:nvPicPr>
          <p:cNvPr id="669" name="Google Shape;669;g1203fd2d654_0_14"/>
          <p:cNvPicPr preferRelativeResize="0"/>
          <p:nvPr/>
        </p:nvPicPr>
        <p:blipFill rotWithShape="1">
          <a:blip r:embed="rId4">
            <a:alphaModFix/>
          </a:blip>
          <a:srcRect b="31665" l="9895" r="8731" t="0"/>
          <a:stretch/>
        </p:blipFill>
        <p:spPr>
          <a:xfrm>
            <a:off x="7503025" y="95799"/>
            <a:ext cx="681626" cy="220799"/>
          </a:xfrm>
          <a:prstGeom prst="rect">
            <a:avLst/>
          </a:prstGeom>
          <a:noFill/>
          <a:ln>
            <a:noFill/>
          </a:ln>
        </p:spPr>
      </p:pic>
      <p:pic>
        <p:nvPicPr>
          <p:cNvPr id="670" name="Google Shape;670;g1203fd2d654_0_14"/>
          <p:cNvPicPr preferRelativeResize="0"/>
          <p:nvPr/>
        </p:nvPicPr>
        <p:blipFill rotWithShape="1">
          <a:blip r:embed="rId5">
            <a:alphaModFix/>
          </a:blip>
          <a:srcRect b="0" l="9895" r="8731" t="68332"/>
          <a:stretch/>
        </p:blipFill>
        <p:spPr>
          <a:xfrm>
            <a:off x="7503025" y="316596"/>
            <a:ext cx="681626" cy="102325"/>
          </a:xfrm>
          <a:prstGeom prst="rect">
            <a:avLst/>
          </a:prstGeom>
          <a:noFill/>
          <a:ln>
            <a:noFill/>
          </a:ln>
        </p:spPr>
      </p:pic>
      <p:pic>
        <p:nvPicPr>
          <p:cNvPr id="671" name="Google Shape;671;g1203fd2d654_0_14"/>
          <p:cNvPicPr preferRelativeResize="0"/>
          <p:nvPr/>
        </p:nvPicPr>
        <p:blipFill rotWithShape="1">
          <a:blip r:embed="rId6">
            <a:alphaModFix/>
          </a:blip>
          <a:srcRect b="0" l="0" r="0" t="0"/>
          <a:stretch/>
        </p:blipFill>
        <p:spPr>
          <a:xfrm>
            <a:off x="8496725" y="117900"/>
            <a:ext cx="523075" cy="278902"/>
          </a:xfrm>
          <a:prstGeom prst="rect">
            <a:avLst/>
          </a:prstGeom>
          <a:noFill/>
          <a:ln>
            <a:noFill/>
          </a:ln>
        </p:spPr>
      </p:pic>
      <p:sp>
        <p:nvSpPr>
          <p:cNvPr id="672" name="Google Shape;672;g1203fd2d654_0_14"/>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lang="en" sz="1000">
                <a:solidFill>
                  <a:schemeClr val="lt1"/>
                </a:solidFill>
                <a:latin typeface="Inter"/>
                <a:ea typeface="Inter"/>
                <a:cs typeface="Inter"/>
                <a:sym typeface="Inter"/>
              </a:rPr>
              <a:t>LAMPIRAN</a:t>
            </a:r>
            <a:endParaRPr b="1" i="0" sz="1000" u="none" cap="none" strike="noStrike">
              <a:solidFill>
                <a:schemeClr val="lt1"/>
              </a:solidFill>
              <a:latin typeface="Inter"/>
              <a:ea typeface="Inter"/>
              <a:cs typeface="Inter"/>
              <a:sym typeface="Inter"/>
            </a:endParaRPr>
          </a:p>
        </p:txBody>
      </p:sp>
      <p:sp>
        <p:nvSpPr>
          <p:cNvPr id="673" name="Google Shape;673;g1203fd2d654_0_14"/>
          <p:cNvSpPr txBox="1"/>
          <p:nvPr/>
        </p:nvSpPr>
        <p:spPr>
          <a:xfrm>
            <a:off x="537425" y="3240750"/>
            <a:ext cx="3705000" cy="714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lt1"/>
              </a:solidFill>
              <a:latin typeface="Inter Medium"/>
              <a:ea typeface="Inter Medium"/>
              <a:cs typeface="Inter Medium"/>
              <a:sym typeface="Inter Medium"/>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77" name="Shape 677"/>
        <p:cNvGrpSpPr/>
        <p:nvPr/>
      </p:nvGrpSpPr>
      <p:grpSpPr>
        <a:xfrm>
          <a:off x="0" y="0"/>
          <a:ext cx="0" cy="0"/>
          <a:chOff x="0" y="0"/>
          <a:chExt cx="0" cy="0"/>
        </a:xfrm>
      </p:grpSpPr>
      <p:sp>
        <p:nvSpPr>
          <p:cNvPr id="678" name="Google Shape;678;g13be9f6c2d7_3_158"/>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679" name="Google Shape;679;g13be9f6c2d7_3_158"/>
          <p:cNvGrpSpPr/>
          <p:nvPr/>
        </p:nvGrpSpPr>
        <p:grpSpPr>
          <a:xfrm>
            <a:off x="7503019" y="95797"/>
            <a:ext cx="1516771" cy="323122"/>
            <a:chOff x="400885" y="325214"/>
            <a:chExt cx="2298835" cy="489727"/>
          </a:xfrm>
        </p:grpSpPr>
        <p:pic>
          <p:nvPicPr>
            <p:cNvPr id="680" name="Google Shape;680;g13be9f6c2d7_3_158"/>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681" name="Google Shape;681;g13be9f6c2d7_3_158"/>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682" name="Google Shape;682;g13be9f6c2d7_3_158"/>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683" name="Google Shape;683;g13be9f6c2d7_3_158"/>
            <p:cNvPicPr preferRelativeResize="0"/>
            <p:nvPr/>
          </p:nvPicPr>
          <p:blipFill rotWithShape="1">
            <a:blip r:embed="rId4">
              <a:alphaModFix/>
            </a:blip>
            <a:srcRect b="0" l="9895" r="8731" t="0"/>
            <a:stretch/>
          </p:blipFill>
          <p:spPr>
            <a:xfrm>
              <a:off x="400885" y="325214"/>
              <a:ext cx="1033078" cy="489727"/>
            </a:xfrm>
            <a:prstGeom prst="rect">
              <a:avLst/>
            </a:prstGeom>
            <a:noFill/>
            <a:ln>
              <a:noFill/>
            </a:ln>
          </p:spPr>
        </p:pic>
      </p:grpSp>
      <p:sp>
        <p:nvSpPr>
          <p:cNvPr id="684" name="Google Shape;684;g13be9f6c2d7_3_158"/>
          <p:cNvSpPr txBox="1"/>
          <p:nvPr>
            <p:ph type="title"/>
          </p:nvPr>
        </p:nvSpPr>
        <p:spPr>
          <a:xfrm>
            <a:off x="331800" y="333225"/>
            <a:ext cx="8480400" cy="81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1100"/>
              <a:buNone/>
            </a:pPr>
            <a:r>
              <a:rPr lang="en" sz="2820">
                <a:solidFill>
                  <a:srgbClr val="A338EB"/>
                </a:solidFill>
                <a:latin typeface="Maven Pro SemiBold"/>
                <a:ea typeface="Maven Pro SemiBold"/>
                <a:cs typeface="Maven Pro SemiBold"/>
                <a:sym typeface="Maven Pro SemiBold"/>
              </a:rPr>
              <a:t>Model: Random Forest Regressor</a:t>
            </a:r>
            <a:endParaRPr sz="2820">
              <a:solidFill>
                <a:srgbClr val="A338EB"/>
              </a:solidFill>
              <a:latin typeface="Maven Pro SemiBold"/>
              <a:ea typeface="Maven Pro SemiBold"/>
              <a:cs typeface="Maven Pro SemiBold"/>
              <a:sym typeface="Maven Pro SemiBold"/>
            </a:endParaRPr>
          </a:p>
        </p:txBody>
      </p:sp>
      <p:sp>
        <p:nvSpPr>
          <p:cNvPr id="685" name="Google Shape;685;g13be9f6c2d7_3_158"/>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Modelling</a:t>
            </a:r>
            <a:endParaRPr b="1" i="0" sz="1000" u="none" cap="none" strike="noStrike">
              <a:solidFill>
                <a:srgbClr val="601F99"/>
              </a:solidFill>
              <a:latin typeface="Inter"/>
              <a:ea typeface="Inter"/>
              <a:cs typeface="Inter"/>
              <a:sym typeface="Inter"/>
            </a:endParaRPr>
          </a:p>
        </p:txBody>
      </p:sp>
      <p:pic>
        <p:nvPicPr>
          <p:cNvPr id="686" name="Google Shape;686;g13be9f6c2d7_3_158"/>
          <p:cNvPicPr preferRelativeResize="0"/>
          <p:nvPr/>
        </p:nvPicPr>
        <p:blipFill>
          <a:blip r:embed="rId5">
            <a:alphaModFix/>
          </a:blip>
          <a:stretch>
            <a:fillRect/>
          </a:stretch>
        </p:blipFill>
        <p:spPr>
          <a:xfrm>
            <a:off x="323650" y="1313288"/>
            <a:ext cx="8448675" cy="27908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90" name="Shape 690"/>
        <p:cNvGrpSpPr/>
        <p:nvPr/>
      </p:nvGrpSpPr>
      <p:grpSpPr>
        <a:xfrm>
          <a:off x="0" y="0"/>
          <a:ext cx="0" cy="0"/>
          <a:chOff x="0" y="0"/>
          <a:chExt cx="0" cy="0"/>
        </a:xfrm>
      </p:grpSpPr>
      <p:sp>
        <p:nvSpPr>
          <p:cNvPr id="691" name="Google Shape;691;g13be9f6c2d7_3_172"/>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692" name="Google Shape;692;g13be9f6c2d7_3_172"/>
          <p:cNvGrpSpPr/>
          <p:nvPr/>
        </p:nvGrpSpPr>
        <p:grpSpPr>
          <a:xfrm>
            <a:off x="7503019" y="95797"/>
            <a:ext cx="1516771" cy="323122"/>
            <a:chOff x="400885" y="325214"/>
            <a:chExt cx="2298835" cy="489727"/>
          </a:xfrm>
        </p:grpSpPr>
        <p:pic>
          <p:nvPicPr>
            <p:cNvPr id="693" name="Google Shape;693;g13be9f6c2d7_3_172"/>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694" name="Google Shape;694;g13be9f6c2d7_3_172"/>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695" name="Google Shape;695;g13be9f6c2d7_3_172"/>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696" name="Google Shape;696;g13be9f6c2d7_3_172"/>
            <p:cNvPicPr preferRelativeResize="0"/>
            <p:nvPr/>
          </p:nvPicPr>
          <p:blipFill rotWithShape="1">
            <a:blip r:embed="rId4">
              <a:alphaModFix/>
            </a:blip>
            <a:srcRect b="0" l="9895" r="8731" t="0"/>
            <a:stretch/>
          </p:blipFill>
          <p:spPr>
            <a:xfrm>
              <a:off x="400885" y="325214"/>
              <a:ext cx="1033078" cy="489727"/>
            </a:xfrm>
            <a:prstGeom prst="rect">
              <a:avLst/>
            </a:prstGeom>
            <a:noFill/>
            <a:ln>
              <a:noFill/>
            </a:ln>
          </p:spPr>
        </p:pic>
      </p:grpSp>
      <p:sp>
        <p:nvSpPr>
          <p:cNvPr id="697" name="Google Shape;697;g13be9f6c2d7_3_172"/>
          <p:cNvSpPr txBox="1"/>
          <p:nvPr>
            <p:ph type="title"/>
          </p:nvPr>
        </p:nvSpPr>
        <p:spPr>
          <a:xfrm>
            <a:off x="331800" y="333225"/>
            <a:ext cx="8480400" cy="81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1100"/>
              <a:buNone/>
            </a:pPr>
            <a:r>
              <a:rPr lang="en" sz="2820">
                <a:solidFill>
                  <a:srgbClr val="A338EB"/>
                </a:solidFill>
                <a:latin typeface="Maven Pro SemiBold"/>
                <a:ea typeface="Maven Pro SemiBold"/>
                <a:cs typeface="Maven Pro SemiBold"/>
                <a:sym typeface="Maven Pro SemiBold"/>
              </a:rPr>
              <a:t>Model: Random Forest Regressor</a:t>
            </a:r>
            <a:endParaRPr sz="2820">
              <a:solidFill>
                <a:srgbClr val="A338EB"/>
              </a:solidFill>
              <a:latin typeface="Maven Pro SemiBold"/>
              <a:ea typeface="Maven Pro SemiBold"/>
              <a:cs typeface="Maven Pro SemiBold"/>
              <a:sym typeface="Maven Pro SemiBold"/>
            </a:endParaRPr>
          </a:p>
        </p:txBody>
      </p:sp>
      <p:sp>
        <p:nvSpPr>
          <p:cNvPr id="698" name="Google Shape;698;g13be9f6c2d7_3_172"/>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Modelling</a:t>
            </a:r>
            <a:endParaRPr b="1" i="0" sz="1000" u="none" cap="none" strike="noStrike">
              <a:solidFill>
                <a:srgbClr val="601F99"/>
              </a:solidFill>
              <a:latin typeface="Inter"/>
              <a:ea typeface="Inter"/>
              <a:cs typeface="Inter"/>
              <a:sym typeface="Inter"/>
            </a:endParaRPr>
          </a:p>
        </p:txBody>
      </p:sp>
      <p:pic>
        <p:nvPicPr>
          <p:cNvPr id="699" name="Google Shape;699;g13be9f6c2d7_3_172"/>
          <p:cNvPicPr preferRelativeResize="0"/>
          <p:nvPr/>
        </p:nvPicPr>
        <p:blipFill>
          <a:blip r:embed="rId5">
            <a:alphaModFix/>
          </a:blip>
          <a:stretch>
            <a:fillRect/>
          </a:stretch>
        </p:blipFill>
        <p:spPr>
          <a:xfrm>
            <a:off x="381000" y="1304925"/>
            <a:ext cx="8448675" cy="27717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g1203fd2d654_0_28"/>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705" name="Google Shape;705;g1203fd2d654_0_28"/>
          <p:cNvGrpSpPr/>
          <p:nvPr/>
        </p:nvGrpSpPr>
        <p:grpSpPr>
          <a:xfrm>
            <a:off x="7503019" y="95797"/>
            <a:ext cx="1516771" cy="323122"/>
            <a:chOff x="400885" y="325214"/>
            <a:chExt cx="2298835" cy="489727"/>
          </a:xfrm>
        </p:grpSpPr>
        <p:pic>
          <p:nvPicPr>
            <p:cNvPr id="706" name="Google Shape;706;g1203fd2d654_0_28"/>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707" name="Google Shape;707;g1203fd2d654_0_28"/>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708" name="Google Shape;708;g1203fd2d654_0_28"/>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709" name="Google Shape;709;g1203fd2d654_0_28"/>
            <p:cNvPicPr preferRelativeResize="0"/>
            <p:nvPr/>
          </p:nvPicPr>
          <p:blipFill rotWithShape="1">
            <a:blip r:embed="rId4">
              <a:alphaModFix/>
            </a:blip>
            <a:srcRect b="0" l="9895" r="8731" t="0"/>
            <a:stretch/>
          </p:blipFill>
          <p:spPr>
            <a:xfrm>
              <a:off x="400885" y="325214"/>
              <a:ext cx="1033078" cy="489727"/>
            </a:xfrm>
            <a:prstGeom prst="rect">
              <a:avLst/>
            </a:prstGeom>
            <a:noFill/>
            <a:ln>
              <a:noFill/>
            </a:ln>
          </p:spPr>
        </p:pic>
      </p:grpSp>
      <p:sp>
        <p:nvSpPr>
          <p:cNvPr id="710" name="Google Shape;710;g1203fd2d654_0_28"/>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CRISP-DM Methodology</a:t>
            </a:r>
            <a:endParaRPr sz="2820">
              <a:solidFill>
                <a:srgbClr val="A338EB"/>
              </a:solidFill>
              <a:latin typeface="Maven Pro SemiBold"/>
              <a:ea typeface="Maven Pro SemiBold"/>
              <a:cs typeface="Maven Pro SemiBold"/>
              <a:sym typeface="Maven Pro SemiBold"/>
            </a:endParaRPr>
          </a:p>
        </p:txBody>
      </p:sp>
      <p:sp>
        <p:nvSpPr>
          <p:cNvPr id="711" name="Google Shape;711;g1203fd2d654_0_28"/>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lang="en" sz="1000">
                <a:solidFill>
                  <a:srgbClr val="601F99"/>
                </a:solidFill>
                <a:latin typeface="Inter"/>
                <a:ea typeface="Inter"/>
                <a:cs typeface="Inter"/>
                <a:sym typeface="Inter"/>
              </a:rPr>
              <a:t>LAMPIRAN</a:t>
            </a:r>
            <a:endParaRPr b="1" i="0" sz="1000" u="none" cap="none" strike="noStrike">
              <a:solidFill>
                <a:srgbClr val="601F99"/>
              </a:solidFill>
              <a:latin typeface="Inter"/>
              <a:ea typeface="Inter"/>
              <a:cs typeface="Inter"/>
              <a:sym typeface="Inter"/>
            </a:endParaRPr>
          </a:p>
        </p:txBody>
      </p:sp>
      <p:pic>
        <p:nvPicPr>
          <p:cNvPr id="712" name="Google Shape;712;g1203fd2d654_0_28"/>
          <p:cNvPicPr preferRelativeResize="0"/>
          <p:nvPr/>
        </p:nvPicPr>
        <p:blipFill>
          <a:blip r:embed="rId5">
            <a:alphaModFix/>
          </a:blip>
          <a:stretch>
            <a:fillRect/>
          </a:stretch>
        </p:blipFill>
        <p:spPr>
          <a:xfrm>
            <a:off x="3019000" y="1600200"/>
            <a:ext cx="3106004" cy="30028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g13c1849a112_0_13"/>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718" name="Google Shape;718;g13c1849a112_0_13"/>
          <p:cNvGrpSpPr/>
          <p:nvPr/>
        </p:nvGrpSpPr>
        <p:grpSpPr>
          <a:xfrm>
            <a:off x="7503019" y="95797"/>
            <a:ext cx="1516771" cy="323122"/>
            <a:chOff x="400885" y="325214"/>
            <a:chExt cx="2298835" cy="489727"/>
          </a:xfrm>
        </p:grpSpPr>
        <p:pic>
          <p:nvPicPr>
            <p:cNvPr id="719" name="Google Shape;719;g13c1849a112_0_13"/>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720" name="Google Shape;720;g13c1849a112_0_13"/>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721" name="Google Shape;721;g13c1849a112_0_13"/>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722" name="Google Shape;722;g13c1849a112_0_13"/>
            <p:cNvPicPr preferRelativeResize="0"/>
            <p:nvPr/>
          </p:nvPicPr>
          <p:blipFill rotWithShape="1">
            <a:blip r:embed="rId4">
              <a:alphaModFix/>
            </a:blip>
            <a:srcRect b="0" l="9895" r="8731" t="0"/>
            <a:stretch/>
          </p:blipFill>
          <p:spPr>
            <a:xfrm>
              <a:off x="400885" y="325214"/>
              <a:ext cx="1033078" cy="489727"/>
            </a:xfrm>
            <a:prstGeom prst="rect">
              <a:avLst/>
            </a:prstGeom>
            <a:noFill/>
            <a:ln>
              <a:noFill/>
            </a:ln>
          </p:spPr>
        </p:pic>
      </p:grpSp>
      <p:sp>
        <p:nvSpPr>
          <p:cNvPr id="723" name="Google Shape;723;g13c1849a112_0_13"/>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Univariate Analysis (Target)</a:t>
            </a:r>
            <a:endParaRPr sz="2820">
              <a:solidFill>
                <a:srgbClr val="A338EB"/>
              </a:solidFill>
              <a:latin typeface="Maven Pro SemiBold"/>
              <a:ea typeface="Maven Pro SemiBold"/>
              <a:cs typeface="Maven Pro SemiBold"/>
              <a:sym typeface="Maven Pro SemiBold"/>
            </a:endParaRPr>
          </a:p>
        </p:txBody>
      </p:sp>
      <p:sp>
        <p:nvSpPr>
          <p:cNvPr id="724" name="Google Shape;724;g13c1849a112_0_13"/>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lang="en" sz="1000">
                <a:solidFill>
                  <a:srgbClr val="601F99"/>
                </a:solidFill>
                <a:latin typeface="Inter"/>
                <a:ea typeface="Inter"/>
                <a:cs typeface="Inter"/>
                <a:sym typeface="Inter"/>
              </a:rPr>
              <a:t>LAMPIRAN</a:t>
            </a:r>
            <a:endParaRPr b="1" i="0" sz="1000" u="none" cap="none" strike="noStrike">
              <a:solidFill>
                <a:srgbClr val="601F99"/>
              </a:solidFill>
              <a:latin typeface="Inter"/>
              <a:ea typeface="Inter"/>
              <a:cs typeface="Inter"/>
              <a:sym typeface="Inter"/>
            </a:endParaRPr>
          </a:p>
        </p:txBody>
      </p:sp>
      <p:pic>
        <p:nvPicPr>
          <p:cNvPr id="725" name="Google Shape;725;g13c1849a112_0_13"/>
          <p:cNvPicPr preferRelativeResize="0"/>
          <p:nvPr/>
        </p:nvPicPr>
        <p:blipFill>
          <a:blip r:embed="rId5">
            <a:alphaModFix/>
          </a:blip>
          <a:stretch>
            <a:fillRect/>
          </a:stretch>
        </p:blipFill>
        <p:spPr>
          <a:xfrm>
            <a:off x="1088313" y="1645325"/>
            <a:ext cx="6967377" cy="30028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g13c1849a112_0_0"/>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731" name="Google Shape;731;g13c1849a112_0_0"/>
          <p:cNvGrpSpPr/>
          <p:nvPr/>
        </p:nvGrpSpPr>
        <p:grpSpPr>
          <a:xfrm>
            <a:off x="7503019" y="95797"/>
            <a:ext cx="1516771" cy="323122"/>
            <a:chOff x="400885" y="325214"/>
            <a:chExt cx="2298835" cy="489727"/>
          </a:xfrm>
        </p:grpSpPr>
        <p:pic>
          <p:nvPicPr>
            <p:cNvPr id="732" name="Google Shape;732;g13c1849a112_0_0"/>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733" name="Google Shape;733;g13c1849a112_0_0"/>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734" name="Google Shape;734;g13c1849a112_0_0"/>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735" name="Google Shape;735;g13c1849a112_0_0"/>
            <p:cNvPicPr preferRelativeResize="0"/>
            <p:nvPr/>
          </p:nvPicPr>
          <p:blipFill rotWithShape="1">
            <a:blip r:embed="rId4">
              <a:alphaModFix/>
            </a:blip>
            <a:srcRect b="0" l="9895" r="8731" t="0"/>
            <a:stretch/>
          </p:blipFill>
          <p:spPr>
            <a:xfrm>
              <a:off x="400885" y="325214"/>
              <a:ext cx="1033078" cy="489727"/>
            </a:xfrm>
            <a:prstGeom prst="rect">
              <a:avLst/>
            </a:prstGeom>
            <a:noFill/>
            <a:ln>
              <a:noFill/>
            </a:ln>
          </p:spPr>
        </p:pic>
      </p:grpSp>
      <p:sp>
        <p:nvSpPr>
          <p:cNvPr id="736" name="Google Shape;736;g13c1849a112_0_0"/>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Univariate Analysis (Numerical)</a:t>
            </a:r>
            <a:endParaRPr sz="2820">
              <a:solidFill>
                <a:srgbClr val="A338EB"/>
              </a:solidFill>
              <a:latin typeface="Maven Pro SemiBold"/>
              <a:ea typeface="Maven Pro SemiBold"/>
              <a:cs typeface="Maven Pro SemiBold"/>
              <a:sym typeface="Maven Pro SemiBold"/>
            </a:endParaRPr>
          </a:p>
        </p:txBody>
      </p:sp>
      <p:sp>
        <p:nvSpPr>
          <p:cNvPr id="737" name="Google Shape;737;g13c1849a112_0_0"/>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lang="en" sz="1000">
                <a:solidFill>
                  <a:srgbClr val="601F99"/>
                </a:solidFill>
                <a:latin typeface="Inter"/>
                <a:ea typeface="Inter"/>
                <a:cs typeface="Inter"/>
                <a:sym typeface="Inter"/>
              </a:rPr>
              <a:t>LAMPIRAN</a:t>
            </a:r>
            <a:endParaRPr b="1" i="0" sz="1000" u="none" cap="none" strike="noStrike">
              <a:solidFill>
                <a:srgbClr val="601F99"/>
              </a:solidFill>
              <a:latin typeface="Inter"/>
              <a:ea typeface="Inter"/>
              <a:cs typeface="Inter"/>
              <a:sym typeface="Inter"/>
            </a:endParaRPr>
          </a:p>
        </p:txBody>
      </p:sp>
      <p:pic>
        <p:nvPicPr>
          <p:cNvPr id="738" name="Google Shape;738;g13c1849a112_0_0"/>
          <p:cNvPicPr preferRelativeResize="0"/>
          <p:nvPr/>
        </p:nvPicPr>
        <p:blipFill>
          <a:blip r:embed="rId5">
            <a:alphaModFix/>
          </a:blip>
          <a:stretch>
            <a:fillRect/>
          </a:stretch>
        </p:blipFill>
        <p:spPr>
          <a:xfrm>
            <a:off x="152400" y="1600200"/>
            <a:ext cx="8839201" cy="281695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g13c1849a112_6_0"/>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744" name="Google Shape;744;g13c1849a112_6_0"/>
          <p:cNvGrpSpPr/>
          <p:nvPr/>
        </p:nvGrpSpPr>
        <p:grpSpPr>
          <a:xfrm>
            <a:off x="7503019" y="95797"/>
            <a:ext cx="1516771" cy="323122"/>
            <a:chOff x="400885" y="325214"/>
            <a:chExt cx="2298835" cy="489727"/>
          </a:xfrm>
        </p:grpSpPr>
        <p:pic>
          <p:nvPicPr>
            <p:cNvPr id="745" name="Google Shape;745;g13c1849a112_6_0"/>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746" name="Google Shape;746;g13c1849a112_6_0"/>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747" name="Google Shape;747;g13c1849a112_6_0"/>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748" name="Google Shape;748;g13c1849a112_6_0"/>
            <p:cNvPicPr preferRelativeResize="0"/>
            <p:nvPr/>
          </p:nvPicPr>
          <p:blipFill rotWithShape="1">
            <a:blip r:embed="rId4">
              <a:alphaModFix/>
            </a:blip>
            <a:srcRect b="0" l="9895" r="8731" t="0"/>
            <a:stretch/>
          </p:blipFill>
          <p:spPr>
            <a:xfrm>
              <a:off x="400885" y="325214"/>
              <a:ext cx="1033078" cy="489727"/>
            </a:xfrm>
            <a:prstGeom prst="rect">
              <a:avLst/>
            </a:prstGeom>
            <a:noFill/>
            <a:ln>
              <a:noFill/>
            </a:ln>
          </p:spPr>
        </p:pic>
      </p:grpSp>
      <p:sp>
        <p:nvSpPr>
          <p:cNvPr id="749" name="Google Shape;749;g13c1849a112_6_0"/>
          <p:cNvSpPr txBox="1"/>
          <p:nvPr>
            <p:ph type="title"/>
          </p:nvPr>
        </p:nvSpPr>
        <p:spPr>
          <a:xfrm>
            <a:off x="331800" y="426700"/>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Correlation Matrix</a:t>
            </a:r>
            <a:endParaRPr sz="2820">
              <a:solidFill>
                <a:srgbClr val="A338EB"/>
              </a:solidFill>
              <a:latin typeface="Maven Pro SemiBold"/>
              <a:ea typeface="Maven Pro SemiBold"/>
              <a:cs typeface="Maven Pro SemiBold"/>
              <a:sym typeface="Maven Pro SemiBold"/>
            </a:endParaRPr>
          </a:p>
        </p:txBody>
      </p:sp>
      <p:sp>
        <p:nvSpPr>
          <p:cNvPr id="750" name="Google Shape;750;g13c1849a112_6_0"/>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lang="en" sz="1000">
                <a:solidFill>
                  <a:srgbClr val="601F99"/>
                </a:solidFill>
                <a:latin typeface="Inter"/>
                <a:ea typeface="Inter"/>
                <a:cs typeface="Inter"/>
                <a:sym typeface="Inter"/>
              </a:rPr>
              <a:t>LAMPIRAN</a:t>
            </a:r>
            <a:endParaRPr b="1" i="0" sz="1000" u="none" cap="none" strike="noStrike">
              <a:solidFill>
                <a:srgbClr val="601F99"/>
              </a:solidFill>
              <a:latin typeface="Inter"/>
              <a:ea typeface="Inter"/>
              <a:cs typeface="Inter"/>
              <a:sym typeface="Inter"/>
            </a:endParaRPr>
          </a:p>
        </p:txBody>
      </p:sp>
      <p:pic>
        <p:nvPicPr>
          <p:cNvPr id="751" name="Google Shape;751;g13c1849a112_6_0"/>
          <p:cNvPicPr preferRelativeResize="0"/>
          <p:nvPr/>
        </p:nvPicPr>
        <p:blipFill>
          <a:blip r:embed="rId5">
            <a:alphaModFix/>
          </a:blip>
          <a:stretch>
            <a:fillRect/>
          </a:stretch>
        </p:blipFill>
        <p:spPr>
          <a:xfrm>
            <a:off x="1190738" y="1098875"/>
            <a:ext cx="6762523" cy="37017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g13c0efedd1a_0_19"/>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757" name="Google Shape;757;g13c0efedd1a_0_19"/>
          <p:cNvGrpSpPr/>
          <p:nvPr/>
        </p:nvGrpSpPr>
        <p:grpSpPr>
          <a:xfrm>
            <a:off x="7503019" y="95797"/>
            <a:ext cx="1516771" cy="323122"/>
            <a:chOff x="400885" y="325214"/>
            <a:chExt cx="2298835" cy="489727"/>
          </a:xfrm>
        </p:grpSpPr>
        <p:pic>
          <p:nvPicPr>
            <p:cNvPr id="758" name="Google Shape;758;g13c0efedd1a_0_19"/>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759" name="Google Shape;759;g13c0efedd1a_0_19"/>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760" name="Google Shape;760;g13c0efedd1a_0_19"/>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761" name="Google Shape;761;g13c0efedd1a_0_19"/>
            <p:cNvPicPr preferRelativeResize="0"/>
            <p:nvPr/>
          </p:nvPicPr>
          <p:blipFill rotWithShape="1">
            <a:blip r:embed="rId4">
              <a:alphaModFix/>
            </a:blip>
            <a:srcRect b="0" l="9895" r="8731" t="0"/>
            <a:stretch/>
          </p:blipFill>
          <p:spPr>
            <a:xfrm>
              <a:off x="400885" y="325214"/>
              <a:ext cx="1033078" cy="489727"/>
            </a:xfrm>
            <a:prstGeom prst="rect">
              <a:avLst/>
            </a:prstGeom>
            <a:noFill/>
            <a:ln>
              <a:noFill/>
            </a:ln>
          </p:spPr>
        </p:pic>
      </p:grpSp>
      <p:sp>
        <p:nvSpPr>
          <p:cNvPr id="762" name="Google Shape;762;g13c0efedd1a_0_19"/>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Linear Regression Explained</a:t>
            </a:r>
            <a:endParaRPr sz="2820">
              <a:solidFill>
                <a:srgbClr val="A338EB"/>
              </a:solidFill>
              <a:latin typeface="Maven Pro SemiBold"/>
              <a:ea typeface="Maven Pro SemiBold"/>
              <a:cs typeface="Maven Pro SemiBold"/>
              <a:sym typeface="Maven Pro SemiBold"/>
            </a:endParaRPr>
          </a:p>
        </p:txBody>
      </p:sp>
      <p:sp>
        <p:nvSpPr>
          <p:cNvPr id="763" name="Google Shape;763;g13c0efedd1a_0_19"/>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Modelling</a:t>
            </a:r>
            <a:endParaRPr b="1" i="0" sz="1000" u="none" cap="none" strike="noStrike">
              <a:solidFill>
                <a:srgbClr val="601F99"/>
              </a:solidFill>
              <a:latin typeface="Inter"/>
              <a:ea typeface="Inter"/>
              <a:cs typeface="Inter"/>
              <a:sym typeface="Inter"/>
            </a:endParaRPr>
          </a:p>
        </p:txBody>
      </p:sp>
      <p:pic>
        <p:nvPicPr>
          <p:cNvPr id="764" name="Google Shape;764;g13c0efedd1a_0_19"/>
          <p:cNvPicPr preferRelativeResize="0"/>
          <p:nvPr/>
        </p:nvPicPr>
        <p:blipFill>
          <a:blip r:embed="rId5">
            <a:alphaModFix/>
          </a:blip>
          <a:stretch>
            <a:fillRect/>
          </a:stretch>
        </p:blipFill>
        <p:spPr>
          <a:xfrm>
            <a:off x="311699" y="1828800"/>
            <a:ext cx="4966900" cy="2820725"/>
          </a:xfrm>
          <a:prstGeom prst="rect">
            <a:avLst/>
          </a:prstGeom>
          <a:noFill/>
          <a:ln>
            <a:noFill/>
          </a:ln>
        </p:spPr>
      </p:pic>
      <p:pic>
        <p:nvPicPr>
          <p:cNvPr id="765" name="Google Shape;765;g13c0efedd1a_0_19"/>
          <p:cNvPicPr preferRelativeResize="0"/>
          <p:nvPr/>
        </p:nvPicPr>
        <p:blipFill rotWithShape="1">
          <a:blip r:embed="rId6">
            <a:alphaModFix/>
          </a:blip>
          <a:srcRect b="0" l="46245" r="0" t="0"/>
          <a:stretch/>
        </p:blipFill>
        <p:spPr>
          <a:xfrm>
            <a:off x="5774000" y="2166438"/>
            <a:ext cx="3245801" cy="21454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g13c9535611d_0_19"/>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771" name="Google Shape;771;g13c9535611d_0_19"/>
          <p:cNvGrpSpPr/>
          <p:nvPr/>
        </p:nvGrpSpPr>
        <p:grpSpPr>
          <a:xfrm>
            <a:off x="7503019" y="95797"/>
            <a:ext cx="1516771" cy="323122"/>
            <a:chOff x="400885" y="325214"/>
            <a:chExt cx="2298835" cy="489727"/>
          </a:xfrm>
        </p:grpSpPr>
        <p:pic>
          <p:nvPicPr>
            <p:cNvPr id="772" name="Google Shape;772;g13c9535611d_0_19"/>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773" name="Google Shape;773;g13c9535611d_0_19"/>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774" name="Google Shape;774;g13c9535611d_0_19"/>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775" name="Google Shape;775;g13c9535611d_0_19"/>
            <p:cNvPicPr preferRelativeResize="0"/>
            <p:nvPr/>
          </p:nvPicPr>
          <p:blipFill rotWithShape="1">
            <a:blip r:embed="rId4">
              <a:alphaModFix/>
            </a:blip>
            <a:srcRect b="0" l="9895" r="8731" t="0"/>
            <a:stretch/>
          </p:blipFill>
          <p:spPr>
            <a:xfrm>
              <a:off x="400885" y="325214"/>
              <a:ext cx="1033078" cy="489727"/>
            </a:xfrm>
            <a:prstGeom prst="rect">
              <a:avLst/>
            </a:prstGeom>
            <a:noFill/>
            <a:ln>
              <a:noFill/>
            </a:ln>
          </p:spPr>
        </p:pic>
      </p:grpSp>
      <p:sp>
        <p:nvSpPr>
          <p:cNvPr id="776" name="Google Shape;776;g13c9535611d_0_19"/>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Ridge Regression Explained</a:t>
            </a:r>
            <a:endParaRPr sz="2820">
              <a:solidFill>
                <a:srgbClr val="A338EB"/>
              </a:solidFill>
              <a:latin typeface="Maven Pro SemiBold"/>
              <a:ea typeface="Maven Pro SemiBold"/>
              <a:cs typeface="Maven Pro SemiBold"/>
              <a:sym typeface="Maven Pro SemiBold"/>
            </a:endParaRPr>
          </a:p>
        </p:txBody>
      </p:sp>
      <p:sp>
        <p:nvSpPr>
          <p:cNvPr id="777" name="Google Shape;777;g13c9535611d_0_19"/>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Modelling</a:t>
            </a:r>
            <a:endParaRPr b="1" i="0" sz="1000" u="none" cap="none" strike="noStrike">
              <a:solidFill>
                <a:srgbClr val="601F99"/>
              </a:solidFill>
              <a:latin typeface="Inter"/>
              <a:ea typeface="Inter"/>
              <a:cs typeface="Inter"/>
              <a:sym typeface="Inter"/>
            </a:endParaRPr>
          </a:p>
        </p:txBody>
      </p:sp>
      <p:pic>
        <p:nvPicPr>
          <p:cNvPr id="778" name="Google Shape;778;g13c9535611d_0_19"/>
          <p:cNvPicPr preferRelativeResize="0"/>
          <p:nvPr/>
        </p:nvPicPr>
        <p:blipFill>
          <a:blip r:embed="rId5">
            <a:alphaModFix/>
          </a:blip>
          <a:stretch>
            <a:fillRect/>
          </a:stretch>
        </p:blipFill>
        <p:spPr>
          <a:xfrm>
            <a:off x="964600" y="1600200"/>
            <a:ext cx="7174610" cy="30028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g13c0efedd1a_0_44"/>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784" name="Google Shape;784;g13c0efedd1a_0_44"/>
          <p:cNvGrpSpPr/>
          <p:nvPr/>
        </p:nvGrpSpPr>
        <p:grpSpPr>
          <a:xfrm>
            <a:off x="7503019" y="95797"/>
            <a:ext cx="1516771" cy="323122"/>
            <a:chOff x="400885" y="325214"/>
            <a:chExt cx="2298835" cy="489727"/>
          </a:xfrm>
        </p:grpSpPr>
        <p:pic>
          <p:nvPicPr>
            <p:cNvPr id="785" name="Google Shape;785;g13c0efedd1a_0_44"/>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786" name="Google Shape;786;g13c0efedd1a_0_44"/>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787" name="Google Shape;787;g13c0efedd1a_0_44"/>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788" name="Google Shape;788;g13c0efedd1a_0_44"/>
            <p:cNvPicPr preferRelativeResize="0"/>
            <p:nvPr/>
          </p:nvPicPr>
          <p:blipFill rotWithShape="1">
            <a:blip r:embed="rId4">
              <a:alphaModFix/>
            </a:blip>
            <a:srcRect b="0" l="9895" r="8731" t="0"/>
            <a:stretch/>
          </p:blipFill>
          <p:spPr>
            <a:xfrm>
              <a:off x="400885" y="325214"/>
              <a:ext cx="1033078" cy="489727"/>
            </a:xfrm>
            <a:prstGeom prst="rect">
              <a:avLst/>
            </a:prstGeom>
            <a:noFill/>
            <a:ln>
              <a:noFill/>
            </a:ln>
          </p:spPr>
        </p:pic>
      </p:grpSp>
      <p:sp>
        <p:nvSpPr>
          <p:cNvPr id="789" name="Google Shape;789;g13c0efedd1a_0_44"/>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Ridge</a:t>
            </a:r>
            <a:r>
              <a:rPr lang="en" sz="2820">
                <a:solidFill>
                  <a:srgbClr val="A338EB"/>
                </a:solidFill>
                <a:latin typeface="Maven Pro SemiBold"/>
                <a:ea typeface="Maven Pro SemiBold"/>
                <a:cs typeface="Maven Pro SemiBold"/>
                <a:sym typeface="Maven Pro SemiBold"/>
              </a:rPr>
              <a:t> Regression Explained</a:t>
            </a:r>
            <a:endParaRPr sz="2820">
              <a:solidFill>
                <a:srgbClr val="A338EB"/>
              </a:solidFill>
              <a:latin typeface="Maven Pro SemiBold"/>
              <a:ea typeface="Maven Pro SemiBold"/>
              <a:cs typeface="Maven Pro SemiBold"/>
              <a:sym typeface="Maven Pro SemiBold"/>
            </a:endParaRPr>
          </a:p>
        </p:txBody>
      </p:sp>
      <p:sp>
        <p:nvSpPr>
          <p:cNvPr id="790" name="Google Shape;790;g13c0efedd1a_0_44"/>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Modelling</a:t>
            </a:r>
            <a:endParaRPr b="1" i="0" sz="1000" u="none" cap="none" strike="noStrike">
              <a:solidFill>
                <a:srgbClr val="601F99"/>
              </a:solidFill>
              <a:latin typeface="Inter"/>
              <a:ea typeface="Inter"/>
              <a:cs typeface="Inter"/>
              <a:sym typeface="Inter"/>
            </a:endParaRPr>
          </a:p>
        </p:txBody>
      </p:sp>
      <p:pic>
        <p:nvPicPr>
          <p:cNvPr id="791" name="Google Shape;791;g13c0efedd1a_0_44"/>
          <p:cNvPicPr preferRelativeResize="0"/>
          <p:nvPr/>
        </p:nvPicPr>
        <p:blipFill>
          <a:blip r:embed="rId5">
            <a:alphaModFix/>
          </a:blip>
          <a:stretch>
            <a:fillRect/>
          </a:stretch>
        </p:blipFill>
        <p:spPr>
          <a:xfrm>
            <a:off x="2570088" y="1645325"/>
            <a:ext cx="4003834" cy="30028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01F99"/>
        </a:solidFill>
      </p:bgPr>
    </p:bg>
    <p:spTree>
      <p:nvGrpSpPr>
        <p:cNvPr id="110" name="Shape 110"/>
        <p:cNvGrpSpPr/>
        <p:nvPr/>
      </p:nvGrpSpPr>
      <p:grpSpPr>
        <a:xfrm>
          <a:off x="0" y="0"/>
          <a:ext cx="0" cy="0"/>
          <a:chOff x="0" y="0"/>
          <a:chExt cx="0" cy="0"/>
        </a:xfrm>
      </p:grpSpPr>
      <p:cxnSp>
        <p:nvCxnSpPr>
          <p:cNvPr id="111" name="Google Shape;111;g13b1a76df8b_2_140"/>
          <p:cNvCxnSpPr/>
          <p:nvPr/>
        </p:nvCxnSpPr>
        <p:spPr>
          <a:xfrm>
            <a:off x="384025" y="4219296"/>
            <a:ext cx="1289400" cy="0"/>
          </a:xfrm>
          <a:prstGeom prst="straightConnector1">
            <a:avLst/>
          </a:prstGeom>
          <a:noFill/>
          <a:ln cap="flat" cmpd="sng" w="9525">
            <a:solidFill>
              <a:srgbClr val="A338EB"/>
            </a:solidFill>
            <a:prstDash val="solid"/>
            <a:round/>
            <a:headEnd len="sm" w="sm" type="none"/>
            <a:tailEnd len="sm" w="sm" type="none"/>
          </a:ln>
        </p:spPr>
      </p:cxnSp>
      <p:sp>
        <p:nvSpPr>
          <p:cNvPr id="112" name="Google Shape;112;g13b1a76df8b_2_140"/>
          <p:cNvSpPr txBox="1"/>
          <p:nvPr>
            <p:ph idx="4294967295" type="title"/>
          </p:nvPr>
        </p:nvSpPr>
        <p:spPr>
          <a:xfrm>
            <a:off x="523000" y="1680000"/>
            <a:ext cx="5455500" cy="1783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b="1" lang="en" sz="5900">
                <a:solidFill>
                  <a:schemeClr val="lt1"/>
                </a:solidFill>
                <a:latin typeface="Quattrocento Sans"/>
                <a:ea typeface="Quattrocento Sans"/>
                <a:cs typeface="Quattrocento Sans"/>
                <a:sym typeface="Quattrocento Sans"/>
              </a:rPr>
              <a:t>Eksplorasi Data dan Visualisasi</a:t>
            </a:r>
            <a:endParaRPr b="1" sz="5900">
              <a:solidFill>
                <a:schemeClr val="lt1"/>
              </a:solidFill>
              <a:latin typeface="Quattrocento Sans"/>
              <a:ea typeface="Quattrocento Sans"/>
              <a:cs typeface="Quattrocento Sans"/>
              <a:sym typeface="Quattrocento Sans"/>
            </a:endParaRPr>
          </a:p>
        </p:txBody>
      </p:sp>
      <p:pic>
        <p:nvPicPr>
          <p:cNvPr id="113" name="Google Shape;113;g13b1a76df8b_2_140"/>
          <p:cNvPicPr preferRelativeResize="0"/>
          <p:nvPr/>
        </p:nvPicPr>
        <p:blipFill rotWithShape="1">
          <a:blip r:embed="rId3">
            <a:alphaModFix amt="50000"/>
          </a:blip>
          <a:srcRect b="39246" l="0" r="43100" t="0"/>
          <a:stretch/>
        </p:blipFill>
        <p:spPr>
          <a:xfrm>
            <a:off x="5082000" y="1401150"/>
            <a:ext cx="4061998" cy="3742351"/>
          </a:xfrm>
          <a:prstGeom prst="rect">
            <a:avLst/>
          </a:prstGeom>
          <a:noFill/>
          <a:ln>
            <a:noFill/>
          </a:ln>
        </p:spPr>
      </p:pic>
      <p:sp>
        <p:nvSpPr>
          <p:cNvPr id="114" name="Google Shape;114;g13b1a76df8b_2_140"/>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Inter"/>
                <a:ea typeface="Inter"/>
                <a:cs typeface="Inter"/>
                <a:sym typeface="Inter"/>
              </a:rPr>
              <a:t>© 2022 Program Studi Independen Bersertifikat Zenius Bersama Kampus Merdeka</a:t>
            </a:r>
            <a:endParaRPr b="0" i="0" sz="900" u="none" cap="none" strike="noStrike">
              <a:solidFill>
                <a:schemeClr val="lt1"/>
              </a:solidFill>
              <a:latin typeface="Inter"/>
              <a:ea typeface="Inter"/>
              <a:cs typeface="Inter"/>
              <a:sym typeface="Inter"/>
            </a:endParaRPr>
          </a:p>
        </p:txBody>
      </p:sp>
      <p:cxnSp>
        <p:nvCxnSpPr>
          <p:cNvPr id="115" name="Google Shape;115;g13b1a76df8b_2_140"/>
          <p:cNvCxnSpPr/>
          <p:nvPr/>
        </p:nvCxnSpPr>
        <p:spPr>
          <a:xfrm>
            <a:off x="8315569" y="184983"/>
            <a:ext cx="0" cy="144600"/>
          </a:xfrm>
          <a:prstGeom prst="straightConnector1">
            <a:avLst/>
          </a:prstGeom>
          <a:noFill/>
          <a:ln cap="flat" cmpd="sng" w="9525">
            <a:solidFill>
              <a:srgbClr val="CCCCCC"/>
            </a:solidFill>
            <a:prstDash val="solid"/>
            <a:round/>
            <a:headEnd len="sm" w="sm" type="none"/>
            <a:tailEnd len="sm" w="sm" type="none"/>
          </a:ln>
        </p:spPr>
      </p:cxnSp>
      <p:cxnSp>
        <p:nvCxnSpPr>
          <p:cNvPr id="116" name="Google Shape;116;g13b1a76df8b_2_140"/>
          <p:cNvCxnSpPr/>
          <p:nvPr/>
        </p:nvCxnSpPr>
        <p:spPr>
          <a:xfrm>
            <a:off x="8315546" y="184983"/>
            <a:ext cx="0" cy="144600"/>
          </a:xfrm>
          <a:prstGeom prst="straightConnector1">
            <a:avLst/>
          </a:prstGeom>
          <a:noFill/>
          <a:ln cap="flat" cmpd="sng" w="9525">
            <a:solidFill>
              <a:srgbClr val="CCCCCC"/>
            </a:solidFill>
            <a:prstDash val="solid"/>
            <a:round/>
            <a:headEnd len="sm" w="sm" type="none"/>
            <a:tailEnd len="sm" w="sm" type="none"/>
          </a:ln>
        </p:spPr>
      </p:cxnSp>
      <p:pic>
        <p:nvPicPr>
          <p:cNvPr id="117" name="Google Shape;117;g13b1a76df8b_2_140"/>
          <p:cNvPicPr preferRelativeResize="0"/>
          <p:nvPr/>
        </p:nvPicPr>
        <p:blipFill rotWithShape="1">
          <a:blip r:embed="rId4">
            <a:alphaModFix/>
          </a:blip>
          <a:srcRect b="31665" l="9895" r="8731" t="0"/>
          <a:stretch/>
        </p:blipFill>
        <p:spPr>
          <a:xfrm>
            <a:off x="7503025" y="95799"/>
            <a:ext cx="681626" cy="220799"/>
          </a:xfrm>
          <a:prstGeom prst="rect">
            <a:avLst/>
          </a:prstGeom>
          <a:noFill/>
          <a:ln>
            <a:noFill/>
          </a:ln>
        </p:spPr>
      </p:pic>
      <p:pic>
        <p:nvPicPr>
          <p:cNvPr id="118" name="Google Shape;118;g13b1a76df8b_2_140"/>
          <p:cNvPicPr preferRelativeResize="0"/>
          <p:nvPr/>
        </p:nvPicPr>
        <p:blipFill rotWithShape="1">
          <a:blip r:embed="rId5">
            <a:alphaModFix/>
          </a:blip>
          <a:srcRect b="0" l="9895" r="8731" t="68332"/>
          <a:stretch/>
        </p:blipFill>
        <p:spPr>
          <a:xfrm>
            <a:off x="7503025" y="316596"/>
            <a:ext cx="681626" cy="102325"/>
          </a:xfrm>
          <a:prstGeom prst="rect">
            <a:avLst/>
          </a:prstGeom>
          <a:noFill/>
          <a:ln>
            <a:noFill/>
          </a:ln>
        </p:spPr>
      </p:pic>
      <p:pic>
        <p:nvPicPr>
          <p:cNvPr id="119" name="Google Shape;119;g13b1a76df8b_2_140"/>
          <p:cNvPicPr preferRelativeResize="0"/>
          <p:nvPr/>
        </p:nvPicPr>
        <p:blipFill rotWithShape="1">
          <a:blip r:embed="rId6">
            <a:alphaModFix/>
          </a:blip>
          <a:srcRect b="0" l="0" r="0" t="0"/>
          <a:stretch/>
        </p:blipFill>
        <p:spPr>
          <a:xfrm>
            <a:off x="8496725" y="117900"/>
            <a:ext cx="523075" cy="27890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g13c9535611d_0_7"/>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797" name="Google Shape;797;g13c9535611d_0_7"/>
          <p:cNvGrpSpPr/>
          <p:nvPr/>
        </p:nvGrpSpPr>
        <p:grpSpPr>
          <a:xfrm>
            <a:off x="7503019" y="95797"/>
            <a:ext cx="1516771" cy="323122"/>
            <a:chOff x="400885" y="325214"/>
            <a:chExt cx="2298835" cy="489727"/>
          </a:xfrm>
        </p:grpSpPr>
        <p:pic>
          <p:nvPicPr>
            <p:cNvPr id="798" name="Google Shape;798;g13c9535611d_0_7"/>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799" name="Google Shape;799;g13c9535611d_0_7"/>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800" name="Google Shape;800;g13c9535611d_0_7"/>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801" name="Google Shape;801;g13c9535611d_0_7"/>
            <p:cNvPicPr preferRelativeResize="0"/>
            <p:nvPr/>
          </p:nvPicPr>
          <p:blipFill rotWithShape="1">
            <a:blip r:embed="rId4">
              <a:alphaModFix/>
            </a:blip>
            <a:srcRect b="0" l="9895" r="8731" t="0"/>
            <a:stretch/>
          </p:blipFill>
          <p:spPr>
            <a:xfrm>
              <a:off x="400885" y="325214"/>
              <a:ext cx="1033078" cy="489727"/>
            </a:xfrm>
            <a:prstGeom prst="rect">
              <a:avLst/>
            </a:prstGeom>
            <a:noFill/>
            <a:ln>
              <a:noFill/>
            </a:ln>
          </p:spPr>
        </p:pic>
      </p:grpSp>
      <p:sp>
        <p:nvSpPr>
          <p:cNvPr id="802" name="Google Shape;802;g13c9535611d_0_7"/>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Lasso</a:t>
            </a:r>
            <a:r>
              <a:rPr lang="en" sz="2820">
                <a:solidFill>
                  <a:srgbClr val="A338EB"/>
                </a:solidFill>
                <a:latin typeface="Maven Pro SemiBold"/>
                <a:ea typeface="Maven Pro SemiBold"/>
                <a:cs typeface="Maven Pro SemiBold"/>
                <a:sym typeface="Maven Pro SemiBold"/>
              </a:rPr>
              <a:t> Explained</a:t>
            </a:r>
            <a:endParaRPr sz="2820">
              <a:solidFill>
                <a:srgbClr val="A338EB"/>
              </a:solidFill>
              <a:latin typeface="Maven Pro SemiBold"/>
              <a:ea typeface="Maven Pro SemiBold"/>
              <a:cs typeface="Maven Pro SemiBold"/>
              <a:sym typeface="Maven Pro SemiBold"/>
            </a:endParaRPr>
          </a:p>
        </p:txBody>
      </p:sp>
      <p:sp>
        <p:nvSpPr>
          <p:cNvPr id="803" name="Google Shape;803;g13c9535611d_0_7"/>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Modelling</a:t>
            </a:r>
            <a:endParaRPr b="1" i="0" sz="1000" u="none" cap="none" strike="noStrike">
              <a:solidFill>
                <a:srgbClr val="601F99"/>
              </a:solidFill>
              <a:latin typeface="Inter"/>
              <a:ea typeface="Inter"/>
              <a:cs typeface="Inter"/>
              <a:sym typeface="Inter"/>
            </a:endParaRPr>
          </a:p>
        </p:txBody>
      </p:sp>
      <p:pic>
        <p:nvPicPr>
          <p:cNvPr id="804" name="Google Shape;804;g13c9535611d_0_7"/>
          <p:cNvPicPr preferRelativeResize="0"/>
          <p:nvPr/>
        </p:nvPicPr>
        <p:blipFill>
          <a:blip r:embed="rId5">
            <a:alphaModFix/>
          </a:blip>
          <a:stretch>
            <a:fillRect/>
          </a:stretch>
        </p:blipFill>
        <p:spPr>
          <a:xfrm>
            <a:off x="2726237" y="1645325"/>
            <a:ext cx="3691534" cy="300287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g13c1849a112_1_124"/>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810" name="Google Shape;810;g13c1849a112_1_124"/>
          <p:cNvGrpSpPr/>
          <p:nvPr/>
        </p:nvGrpSpPr>
        <p:grpSpPr>
          <a:xfrm>
            <a:off x="7503019" y="95797"/>
            <a:ext cx="1516771" cy="323122"/>
            <a:chOff x="400885" y="325214"/>
            <a:chExt cx="2298835" cy="489727"/>
          </a:xfrm>
        </p:grpSpPr>
        <p:pic>
          <p:nvPicPr>
            <p:cNvPr id="811" name="Google Shape;811;g13c1849a112_1_124"/>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812" name="Google Shape;812;g13c1849a112_1_124"/>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813" name="Google Shape;813;g13c1849a112_1_124"/>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814" name="Google Shape;814;g13c1849a112_1_124"/>
            <p:cNvPicPr preferRelativeResize="0"/>
            <p:nvPr/>
          </p:nvPicPr>
          <p:blipFill rotWithShape="1">
            <a:blip r:embed="rId4">
              <a:alphaModFix/>
            </a:blip>
            <a:srcRect b="0" l="9895" r="8731" t="0"/>
            <a:stretch/>
          </p:blipFill>
          <p:spPr>
            <a:xfrm>
              <a:off x="400885" y="325214"/>
              <a:ext cx="1033078" cy="489727"/>
            </a:xfrm>
            <a:prstGeom prst="rect">
              <a:avLst/>
            </a:prstGeom>
            <a:noFill/>
            <a:ln>
              <a:noFill/>
            </a:ln>
          </p:spPr>
        </p:pic>
      </p:grpSp>
      <p:sp>
        <p:nvSpPr>
          <p:cNvPr id="815" name="Google Shape;815;g13c1849a112_1_124"/>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Lasso Explained</a:t>
            </a:r>
            <a:endParaRPr sz="2820">
              <a:solidFill>
                <a:srgbClr val="A338EB"/>
              </a:solidFill>
              <a:latin typeface="Maven Pro SemiBold"/>
              <a:ea typeface="Maven Pro SemiBold"/>
              <a:cs typeface="Maven Pro SemiBold"/>
              <a:sym typeface="Maven Pro SemiBold"/>
            </a:endParaRPr>
          </a:p>
        </p:txBody>
      </p:sp>
      <p:sp>
        <p:nvSpPr>
          <p:cNvPr id="816" name="Google Shape;816;g13c1849a112_1_124"/>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Modelling</a:t>
            </a:r>
            <a:endParaRPr b="1" i="0" sz="1000" u="none" cap="none" strike="noStrike">
              <a:solidFill>
                <a:srgbClr val="601F99"/>
              </a:solidFill>
              <a:latin typeface="Inter"/>
              <a:ea typeface="Inter"/>
              <a:cs typeface="Inter"/>
              <a:sym typeface="Inter"/>
            </a:endParaRPr>
          </a:p>
        </p:txBody>
      </p:sp>
      <p:sp>
        <p:nvSpPr>
          <p:cNvPr id="817" name="Google Shape;817;g13c1849a112_1_124"/>
          <p:cNvSpPr txBox="1"/>
          <p:nvPr/>
        </p:nvSpPr>
        <p:spPr>
          <a:xfrm>
            <a:off x="200475" y="1492925"/>
            <a:ext cx="8943600" cy="3197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chemeClr val="dk1"/>
                </a:solidFill>
              </a:rPr>
              <a:t>Base model dari Lasso memiliki </a:t>
            </a:r>
            <a:r>
              <a:rPr i="1" lang="en" sz="1050">
                <a:solidFill>
                  <a:schemeClr val="dk1"/>
                </a:solidFill>
              </a:rPr>
              <a:t>*performance*</a:t>
            </a:r>
            <a:r>
              <a:rPr lang="en" sz="1050">
                <a:solidFill>
                  <a:schemeClr val="dk1"/>
                </a:solidFill>
              </a:rPr>
              <a:t> yang bisa dibilang buruk. Dataset yang kita olah memiliki banyak </a:t>
            </a:r>
            <a:r>
              <a:rPr i="1" lang="en" sz="1050">
                <a:solidFill>
                  <a:schemeClr val="dk1"/>
                </a:solidFill>
              </a:rPr>
              <a:t>*categorical predictor*</a:t>
            </a:r>
            <a:r>
              <a:rPr lang="en" sz="1050">
                <a:solidFill>
                  <a:schemeClr val="dk1"/>
                </a:solidFill>
              </a:rPr>
              <a:t> seperti Store, Holiday_Flag, Month, Week, WeekOfYear, Day, dan yang lainnya. Berdasarkan hasil </a:t>
            </a:r>
            <a:r>
              <a:rPr i="1" lang="en" sz="1050">
                <a:solidFill>
                  <a:schemeClr val="dk1"/>
                </a:solidFill>
              </a:rPr>
              <a:t>*feature importance*</a:t>
            </a:r>
            <a:r>
              <a:rPr lang="en" sz="1050">
                <a:solidFill>
                  <a:schemeClr val="dk1"/>
                </a:solidFill>
              </a:rPr>
              <a:t> yang didapatkan dari koefisien regresor, pada dataset ini </a:t>
            </a:r>
            <a:r>
              <a:rPr i="1" lang="en" sz="1050">
                <a:solidFill>
                  <a:schemeClr val="dk1"/>
                </a:solidFill>
              </a:rPr>
              <a:t>*numerical predictor*</a:t>
            </a:r>
            <a:r>
              <a:rPr lang="en" sz="1050">
                <a:solidFill>
                  <a:schemeClr val="dk1"/>
                </a:solidFill>
              </a:rPr>
              <a:t> justru memiliki nilai </a:t>
            </a:r>
            <a:r>
              <a:rPr i="1" lang="en" sz="1050">
                <a:solidFill>
                  <a:schemeClr val="dk1"/>
                </a:solidFill>
              </a:rPr>
              <a:t>*importance*</a:t>
            </a:r>
            <a:r>
              <a:rPr lang="en" sz="1050">
                <a:solidFill>
                  <a:schemeClr val="dk1"/>
                </a:solidFill>
              </a:rPr>
              <a:t> yang sangat rendah dibandingkan </a:t>
            </a:r>
            <a:r>
              <a:rPr i="1" lang="en" sz="1050">
                <a:solidFill>
                  <a:schemeClr val="dk1"/>
                </a:solidFill>
              </a:rPr>
              <a:t>*categorical predictor*</a:t>
            </a:r>
            <a:r>
              <a:rPr lang="en" sz="1050">
                <a:solidFill>
                  <a:schemeClr val="dk1"/>
                </a:solidFill>
              </a:rPr>
              <a:t>. </a:t>
            </a:r>
            <a:endParaRPr sz="1050">
              <a:solidFill>
                <a:schemeClr val="dk1"/>
              </a:solidFill>
            </a:endParaRPr>
          </a:p>
          <a:p>
            <a:pPr indent="0" lvl="0" marL="0" rtl="0" algn="l">
              <a:lnSpc>
                <a:spcPct val="135714"/>
              </a:lnSpc>
              <a:spcBef>
                <a:spcPts val="0"/>
              </a:spcBef>
              <a:spcAft>
                <a:spcPts val="0"/>
              </a:spcAft>
              <a:buNone/>
            </a:pPr>
            <a:r>
              <a:t/>
            </a:r>
            <a:endParaRPr sz="1050">
              <a:solidFill>
                <a:schemeClr val="dk1"/>
              </a:solidFill>
            </a:endParaRPr>
          </a:p>
          <a:p>
            <a:pPr indent="0" lvl="0" marL="0" rtl="0" algn="l">
              <a:lnSpc>
                <a:spcPct val="135714"/>
              </a:lnSpc>
              <a:spcBef>
                <a:spcPts val="0"/>
              </a:spcBef>
              <a:spcAft>
                <a:spcPts val="0"/>
              </a:spcAft>
              <a:buNone/>
            </a:pPr>
            <a:r>
              <a:rPr lang="en" sz="1050">
                <a:solidFill>
                  <a:schemeClr val="dk1"/>
                </a:solidFill>
              </a:rPr>
              <a:t>Algoritma Lasso dari ScikitLearn sepertinya tidak bisa menangani masalah ini karena Lasso memberikan nilai </a:t>
            </a:r>
            <a:r>
              <a:rPr i="1" lang="en" sz="1050">
                <a:solidFill>
                  <a:schemeClr val="dk1"/>
                </a:solidFill>
              </a:rPr>
              <a:t>*penalty*</a:t>
            </a:r>
            <a:r>
              <a:rPr lang="en" sz="1050">
                <a:solidFill>
                  <a:schemeClr val="dk1"/>
                </a:solidFill>
              </a:rPr>
              <a:t> terhadap fitur yang memiliki kontribusi minor sehingga koefisiennya mendekati/menjadi nol </a:t>
            </a:r>
            <a:r>
              <a:rPr lang="en" sz="1050" u="sng">
                <a:solidFill>
                  <a:schemeClr val="hlink"/>
                </a:solidFill>
                <a:hlinkClick r:id="rId5"/>
              </a:rPr>
              <a:t>[[1]]</a:t>
            </a:r>
            <a:r>
              <a:rPr lang="en" sz="1050">
                <a:solidFill>
                  <a:schemeClr val="dk1"/>
                </a:solidFill>
              </a:rPr>
              <a:t>, sedangkan untuk </a:t>
            </a:r>
            <a:r>
              <a:rPr i="1" lang="en" sz="1050">
                <a:solidFill>
                  <a:schemeClr val="dk1"/>
                </a:solidFill>
              </a:rPr>
              <a:t>*categorical predictor*</a:t>
            </a:r>
            <a:r>
              <a:rPr lang="en" sz="1050">
                <a:solidFill>
                  <a:schemeClr val="dk1"/>
                </a:solidFill>
              </a:rPr>
              <a:t> yang telah di-encode akan terpecah menjadi beberapa variabel (Contoh: fitur "Store" akan menjadi "Store_1", "Store_2", .... "Store N") dan tidak masuk akal untuk mengambil sebagian variabel saja dari </a:t>
            </a:r>
            <a:r>
              <a:rPr i="1" lang="en" sz="1050">
                <a:solidFill>
                  <a:schemeClr val="dk1"/>
                </a:solidFill>
              </a:rPr>
              <a:t>*categorical predictor*</a:t>
            </a:r>
            <a:r>
              <a:rPr lang="en" sz="1050">
                <a:solidFill>
                  <a:schemeClr val="dk1"/>
                </a:solidFill>
              </a:rPr>
              <a:t>. Misalnya, setelah diketahui nilai koefisiennya, "Store_27" dan "Store_31" tidak diberikan penalti karena memiliki kontribusi lebih besar, tetapi "Store _44" memiliki kontribusinya yang sangat kecil sehingga Lasso memberi penalti dengan menjadikan koefisiennya 0, padahal tidak bisa begitu karena mereka merupakan satu kesatuan dan seharusnya seluruh fitur-fitur yang telah di-encode dari fitur "Store" diambil semua atau tidak dipakai semua) sehingga diperlukan </a:t>
            </a:r>
            <a:r>
              <a:rPr i="1" lang="en" sz="1050">
                <a:solidFill>
                  <a:schemeClr val="dk1"/>
                </a:solidFill>
              </a:rPr>
              <a:t>*treatment*</a:t>
            </a:r>
            <a:r>
              <a:rPr lang="en" sz="1050">
                <a:solidFill>
                  <a:schemeClr val="dk1"/>
                </a:solidFill>
              </a:rPr>
              <a:t> khusus (modifikasi Lasso) untuk masalah seperti ini. </a:t>
            </a:r>
            <a:r>
              <a:rPr lang="en" sz="1050" u="sng">
                <a:solidFill>
                  <a:schemeClr val="hlink"/>
                </a:solidFill>
                <a:hlinkClick r:id="rId6"/>
              </a:rPr>
              <a:t>[2]</a:t>
            </a:r>
            <a:r>
              <a:rPr lang="en" sz="1050">
                <a:solidFill>
                  <a:schemeClr val="dk1"/>
                </a:solidFill>
              </a:rPr>
              <a:t> </a:t>
            </a:r>
            <a:r>
              <a:rPr lang="en" sz="1050" u="sng">
                <a:solidFill>
                  <a:schemeClr val="hlink"/>
                </a:solidFill>
                <a:hlinkClick r:id="rId7"/>
              </a:rPr>
              <a:t>[3]</a:t>
            </a:r>
            <a:r>
              <a:rPr lang="en" sz="1050">
                <a:solidFill>
                  <a:schemeClr val="dk1"/>
                </a:solidFill>
              </a:rPr>
              <a:t>. Sementara, untuk alasan mengapa Lasso memiliki </a:t>
            </a:r>
            <a:r>
              <a:rPr i="1" lang="en" sz="1050">
                <a:solidFill>
                  <a:schemeClr val="dk1"/>
                </a:solidFill>
              </a:rPr>
              <a:t>*performance*</a:t>
            </a:r>
            <a:r>
              <a:rPr lang="en" sz="1050">
                <a:solidFill>
                  <a:schemeClr val="dk1"/>
                </a:solidFill>
              </a:rPr>
              <a:t> yang baik pada dataset tanpa </a:t>
            </a:r>
            <a:r>
              <a:rPr i="1" lang="en" sz="1050">
                <a:solidFill>
                  <a:schemeClr val="dk1"/>
                </a:solidFill>
              </a:rPr>
              <a:t>*feature scaling*</a:t>
            </a:r>
            <a:r>
              <a:rPr lang="en" sz="1050">
                <a:solidFill>
                  <a:schemeClr val="dk1"/>
                </a:solidFill>
              </a:rPr>
              <a:t> belum kami temukan karena berdasarkan sumber yang ada Lasso seharusnya memiliki </a:t>
            </a:r>
            <a:r>
              <a:rPr i="1" lang="en" sz="1050">
                <a:solidFill>
                  <a:schemeClr val="dk1"/>
                </a:solidFill>
              </a:rPr>
              <a:t>*performance*</a:t>
            </a:r>
            <a:r>
              <a:rPr lang="en" sz="1050">
                <a:solidFill>
                  <a:schemeClr val="dk1"/>
                </a:solidFill>
              </a:rPr>
              <a:t> yang baik jika skala datanya sama [[4]](https://stats.stackexchange.com/questions/86434/is-standardisation-before-lasso-really-necessary).</a:t>
            </a:r>
            <a:endParaRPr sz="1100">
              <a:solidFill>
                <a:schemeClr val="dk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g13c1849a112_1_139"/>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823" name="Google Shape;823;g13c1849a112_1_139"/>
          <p:cNvGrpSpPr/>
          <p:nvPr/>
        </p:nvGrpSpPr>
        <p:grpSpPr>
          <a:xfrm>
            <a:off x="7503019" y="95797"/>
            <a:ext cx="1516771" cy="323122"/>
            <a:chOff x="400885" y="325214"/>
            <a:chExt cx="2298835" cy="489727"/>
          </a:xfrm>
        </p:grpSpPr>
        <p:pic>
          <p:nvPicPr>
            <p:cNvPr id="824" name="Google Shape;824;g13c1849a112_1_139"/>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825" name="Google Shape;825;g13c1849a112_1_139"/>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826" name="Google Shape;826;g13c1849a112_1_139"/>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827" name="Google Shape;827;g13c1849a112_1_139"/>
            <p:cNvPicPr preferRelativeResize="0"/>
            <p:nvPr/>
          </p:nvPicPr>
          <p:blipFill rotWithShape="1">
            <a:blip r:embed="rId4">
              <a:alphaModFix/>
            </a:blip>
            <a:srcRect b="0" l="9895" r="8731" t="0"/>
            <a:stretch/>
          </p:blipFill>
          <p:spPr>
            <a:xfrm>
              <a:off x="400885" y="325214"/>
              <a:ext cx="1033078" cy="489727"/>
            </a:xfrm>
            <a:prstGeom prst="rect">
              <a:avLst/>
            </a:prstGeom>
            <a:noFill/>
            <a:ln>
              <a:noFill/>
            </a:ln>
          </p:spPr>
        </p:pic>
      </p:grpSp>
      <p:sp>
        <p:nvSpPr>
          <p:cNvPr id="828" name="Google Shape;828;g13c1849a112_1_139"/>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Lasso Explained</a:t>
            </a:r>
            <a:endParaRPr sz="2820">
              <a:solidFill>
                <a:srgbClr val="A338EB"/>
              </a:solidFill>
              <a:latin typeface="Maven Pro SemiBold"/>
              <a:ea typeface="Maven Pro SemiBold"/>
              <a:cs typeface="Maven Pro SemiBold"/>
              <a:sym typeface="Maven Pro SemiBold"/>
            </a:endParaRPr>
          </a:p>
        </p:txBody>
      </p:sp>
      <p:sp>
        <p:nvSpPr>
          <p:cNvPr id="829" name="Google Shape;829;g13c1849a112_1_139"/>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Modelling</a:t>
            </a:r>
            <a:endParaRPr b="1" i="0" sz="1000" u="none" cap="none" strike="noStrike">
              <a:solidFill>
                <a:srgbClr val="601F99"/>
              </a:solidFill>
              <a:latin typeface="Inter"/>
              <a:ea typeface="Inter"/>
              <a:cs typeface="Inter"/>
              <a:sym typeface="Inter"/>
            </a:endParaRPr>
          </a:p>
        </p:txBody>
      </p:sp>
      <p:sp>
        <p:nvSpPr>
          <p:cNvPr id="830" name="Google Shape;830;g13c1849a112_1_139"/>
          <p:cNvSpPr txBox="1"/>
          <p:nvPr/>
        </p:nvSpPr>
        <p:spPr>
          <a:xfrm>
            <a:off x="200475" y="1492925"/>
            <a:ext cx="8943600" cy="1857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t/>
            </a:r>
            <a:endParaRPr sz="1050">
              <a:solidFill>
                <a:schemeClr val="dk1"/>
              </a:solidFill>
            </a:endParaRPr>
          </a:p>
          <a:p>
            <a:pPr indent="0" lvl="0" marL="0" rtl="0" algn="l">
              <a:lnSpc>
                <a:spcPct val="135714"/>
              </a:lnSpc>
              <a:spcBef>
                <a:spcPts val="0"/>
              </a:spcBef>
              <a:spcAft>
                <a:spcPts val="0"/>
              </a:spcAft>
              <a:buNone/>
            </a:pPr>
            <a:r>
              <a:rPr lang="en" sz="1050">
                <a:solidFill>
                  <a:schemeClr val="dk1"/>
                </a:solidFill>
              </a:rPr>
              <a:t>Sementara setelah dilakukan hyperpameter tuning, dengan alpha yang mendekati 0, </a:t>
            </a:r>
            <a:r>
              <a:rPr i="1" lang="en" sz="1050">
                <a:solidFill>
                  <a:schemeClr val="dk1"/>
                </a:solidFill>
              </a:rPr>
              <a:t>*performance*</a:t>
            </a:r>
            <a:r>
              <a:rPr lang="en" sz="1050">
                <a:solidFill>
                  <a:schemeClr val="dk1"/>
                </a:solidFill>
              </a:rPr>
              <a:t> model langsung meningkat karena semakin kecil alpha maka semakin kecil penalti yang diberikan oleh Lasso. Berdasarkan dokumentasi dari Scikit Learn [[5]](https://scikit-learn.org/stable/modules/generated/sklearn.linear_model.Lasso.html), jika nilai alpha di-set mendekati atau sama dengan nol, maka cara kerja Lasso secara esensinya sama saja dengan Linear Regression standard karena efek penalti yang diberikan hampir tidak ada. Oleh karena itu saat tuning dengan alpha mendekati 0, </a:t>
            </a:r>
            <a:r>
              <a:rPr i="1" lang="en" sz="1050">
                <a:solidFill>
                  <a:schemeClr val="dk1"/>
                </a:solidFill>
              </a:rPr>
              <a:t>*performance*</a:t>
            </a:r>
            <a:r>
              <a:rPr lang="en" sz="1050">
                <a:solidFill>
                  <a:schemeClr val="dk1"/>
                </a:solidFill>
              </a:rPr>
              <a:t> model baik nilai R2 score dan NRMSE-nya langsung berubah drastis.</a:t>
            </a:r>
            <a:endParaRPr sz="10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35714"/>
              </a:lnSpc>
              <a:spcBef>
                <a:spcPts val="0"/>
              </a:spcBef>
              <a:spcAft>
                <a:spcPts val="0"/>
              </a:spcAft>
              <a:buNone/>
            </a:pPr>
            <a:r>
              <a:t/>
            </a:r>
            <a:endParaRPr sz="1050">
              <a:solidFill>
                <a:schemeClr val="dk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g13c1849a112_0_41"/>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836" name="Google Shape;836;g13c1849a112_0_41"/>
          <p:cNvGrpSpPr/>
          <p:nvPr/>
        </p:nvGrpSpPr>
        <p:grpSpPr>
          <a:xfrm>
            <a:off x="7503019" y="95797"/>
            <a:ext cx="1516771" cy="323122"/>
            <a:chOff x="400885" y="325214"/>
            <a:chExt cx="2298835" cy="489727"/>
          </a:xfrm>
        </p:grpSpPr>
        <p:pic>
          <p:nvPicPr>
            <p:cNvPr id="837" name="Google Shape;837;g13c1849a112_0_41"/>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838" name="Google Shape;838;g13c1849a112_0_41"/>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839" name="Google Shape;839;g13c1849a112_0_41"/>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840" name="Google Shape;840;g13c1849a112_0_41"/>
            <p:cNvPicPr preferRelativeResize="0"/>
            <p:nvPr/>
          </p:nvPicPr>
          <p:blipFill rotWithShape="1">
            <a:blip r:embed="rId4">
              <a:alphaModFix/>
            </a:blip>
            <a:srcRect b="0" l="9895" r="8731" t="0"/>
            <a:stretch/>
          </p:blipFill>
          <p:spPr>
            <a:xfrm>
              <a:off x="400885" y="325214"/>
              <a:ext cx="1033078" cy="489727"/>
            </a:xfrm>
            <a:prstGeom prst="rect">
              <a:avLst/>
            </a:prstGeom>
            <a:noFill/>
            <a:ln>
              <a:noFill/>
            </a:ln>
          </p:spPr>
        </p:pic>
      </p:grpSp>
      <p:sp>
        <p:nvSpPr>
          <p:cNvPr id="841" name="Google Shape;841;g13c1849a112_0_41"/>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Random Forest</a:t>
            </a:r>
            <a:r>
              <a:rPr lang="en" sz="2820">
                <a:solidFill>
                  <a:srgbClr val="A338EB"/>
                </a:solidFill>
                <a:latin typeface="Maven Pro SemiBold"/>
                <a:ea typeface="Maven Pro SemiBold"/>
                <a:cs typeface="Maven Pro SemiBold"/>
                <a:sym typeface="Maven Pro SemiBold"/>
              </a:rPr>
              <a:t> Explained</a:t>
            </a:r>
            <a:endParaRPr sz="2820">
              <a:solidFill>
                <a:srgbClr val="A338EB"/>
              </a:solidFill>
              <a:latin typeface="Maven Pro SemiBold"/>
              <a:ea typeface="Maven Pro SemiBold"/>
              <a:cs typeface="Maven Pro SemiBold"/>
              <a:sym typeface="Maven Pro SemiBold"/>
            </a:endParaRPr>
          </a:p>
        </p:txBody>
      </p:sp>
      <p:sp>
        <p:nvSpPr>
          <p:cNvPr id="842" name="Google Shape;842;g13c1849a112_0_41"/>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Modelling</a:t>
            </a:r>
            <a:endParaRPr b="1" i="0" sz="1000" u="none" cap="none" strike="noStrike">
              <a:solidFill>
                <a:srgbClr val="601F99"/>
              </a:solidFill>
              <a:latin typeface="Inter"/>
              <a:ea typeface="Inter"/>
              <a:cs typeface="Inter"/>
              <a:sym typeface="Inter"/>
            </a:endParaRPr>
          </a:p>
        </p:txBody>
      </p:sp>
      <p:pic>
        <p:nvPicPr>
          <p:cNvPr id="843" name="Google Shape;843;g13c1849a112_0_41"/>
          <p:cNvPicPr preferRelativeResize="0"/>
          <p:nvPr/>
        </p:nvPicPr>
        <p:blipFill>
          <a:blip r:embed="rId5">
            <a:alphaModFix/>
          </a:blip>
          <a:stretch>
            <a:fillRect/>
          </a:stretch>
        </p:blipFill>
        <p:spPr>
          <a:xfrm>
            <a:off x="1902775" y="1645325"/>
            <a:ext cx="5338445" cy="30028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g13c1849a112_0_79"/>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849" name="Google Shape;849;g13c1849a112_0_79"/>
          <p:cNvGrpSpPr/>
          <p:nvPr/>
        </p:nvGrpSpPr>
        <p:grpSpPr>
          <a:xfrm>
            <a:off x="7503019" y="95797"/>
            <a:ext cx="1516771" cy="323122"/>
            <a:chOff x="400885" y="325214"/>
            <a:chExt cx="2298835" cy="489727"/>
          </a:xfrm>
        </p:grpSpPr>
        <p:pic>
          <p:nvPicPr>
            <p:cNvPr id="850" name="Google Shape;850;g13c1849a112_0_79"/>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851" name="Google Shape;851;g13c1849a112_0_79"/>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852" name="Google Shape;852;g13c1849a112_0_79"/>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853" name="Google Shape;853;g13c1849a112_0_79"/>
            <p:cNvPicPr preferRelativeResize="0"/>
            <p:nvPr/>
          </p:nvPicPr>
          <p:blipFill rotWithShape="1">
            <a:blip r:embed="rId4">
              <a:alphaModFix/>
            </a:blip>
            <a:srcRect b="0" l="9895" r="8731" t="0"/>
            <a:stretch/>
          </p:blipFill>
          <p:spPr>
            <a:xfrm>
              <a:off x="400885" y="325214"/>
              <a:ext cx="1033078" cy="489727"/>
            </a:xfrm>
            <a:prstGeom prst="rect">
              <a:avLst/>
            </a:prstGeom>
            <a:noFill/>
            <a:ln>
              <a:noFill/>
            </a:ln>
          </p:spPr>
        </p:pic>
      </p:grpSp>
      <p:sp>
        <p:nvSpPr>
          <p:cNvPr id="854" name="Google Shape;854;g13c1849a112_0_79"/>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Principal Component Analysis</a:t>
            </a:r>
            <a:endParaRPr sz="2820">
              <a:solidFill>
                <a:srgbClr val="A338EB"/>
              </a:solidFill>
              <a:latin typeface="Maven Pro SemiBold"/>
              <a:ea typeface="Maven Pro SemiBold"/>
              <a:cs typeface="Maven Pro SemiBold"/>
              <a:sym typeface="Maven Pro SemiBold"/>
            </a:endParaRPr>
          </a:p>
        </p:txBody>
      </p:sp>
      <p:sp>
        <p:nvSpPr>
          <p:cNvPr id="855" name="Google Shape;855;g13c1849a112_0_79"/>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Modelling</a:t>
            </a:r>
            <a:endParaRPr b="1" i="0" sz="1000" u="none" cap="none" strike="noStrike">
              <a:solidFill>
                <a:srgbClr val="601F99"/>
              </a:solidFill>
              <a:latin typeface="Inter"/>
              <a:ea typeface="Inter"/>
              <a:cs typeface="Inter"/>
              <a:sym typeface="Inter"/>
            </a:endParaRPr>
          </a:p>
        </p:txBody>
      </p:sp>
      <p:pic>
        <p:nvPicPr>
          <p:cNvPr id="856" name="Google Shape;856;g13c1849a112_0_79"/>
          <p:cNvPicPr preferRelativeResize="0"/>
          <p:nvPr/>
        </p:nvPicPr>
        <p:blipFill>
          <a:blip r:embed="rId5">
            <a:alphaModFix/>
          </a:blip>
          <a:stretch>
            <a:fillRect/>
          </a:stretch>
        </p:blipFill>
        <p:spPr>
          <a:xfrm>
            <a:off x="2302013" y="1645325"/>
            <a:ext cx="4539983" cy="300287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g13c1849a112_6_12"/>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862" name="Google Shape;862;g13c1849a112_6_12"/>
          <p:cNvGrpSpPr/>
          <p:nvPr/>
        </p:nvGrpSpPr>
        <p:grpSpPr>
          <a:xfrm>
            <a:off x="7503019" y="95797"/>
            <a:ext cx="1516771" cy="323122"/>
            <a:chOff x="400885" y="325214"/>
            <a:chExt cx="2298835" cy="489727"/>
          </a:xfrm>
        </p:grpSpPr>
        <p:pic>
          <p:nvPicPr>
            <p:cNvPr id="863" name="Google Shape;863;g13c1849a112_6_12"/>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864" name="Google Shape;864;g13c1849a112_6_12"/>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865" name="Google Shape;865;g13c1849a112_6_12"/>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866" name="Google Shape;866;g13c1849a112_6_12"/>
            <p:cNvPicPr preferRelativeResize="0"/>
            <p:nvPr/>
          </p:nvPicPr>
          <p:blipFill rotWithShape="1">
            <a:blip r:embed="rId4">
              <a:alphaModFix/>
            </a:blip>
            <a:srcRect b="0" l="9895" r="8731" t="0"/>
            <a:stretch/>
          </p:blipFill>
          <p:spPr>
            <a:xfrm>
              <a:off x="400885" y="325214"/>
              <a:ext cx="1033078" cy="489727"/>
            </a:xfrm>
            <a:prstGeom prst="rect">
              <a:avLst/>
            </a:prstGeom>
            <a:noFill/>
            <a:ln>
              <a:noFill/>
            </a:ln>
          </p:spPr>
        </p:pic>
      </p:grpSp>
      <p:sp>
        <p:nvSpPr>
          <p:cNvPr id="867" name="Google Shape;867;g13c1849a112_6_12"/>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Standardization</a:t>
            </a:r>
            <a:endParaRPr sz="2820">
              <a:solidFill>
                <a:srgbClr val="A338EB"/>
              </a:solidFill>
              <a:latin typeface="Maven Pro SemiBold"/>
              <a:ea typeface="Maven Pro SemiBold"/>
              <a:cs typeface="Maven Pro SemiBold"/>
              <a:sym typeface="Maven Pro SemiBold"/>
            </a:endParaRPr>
          </a:p>
        </p:txBody>
      </p:sp>
      <p:sp>
        <p:nvSpPr>
          <p:cNvPr id="868" name="Google Shape;868;g13c1849a112_6_12"/>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Modelling</a:t>
            </a:r>
            <a:endParaRPr b="1" i="0" sz="1000" u="none" cap="none" strike="noStrike">
              <a:solidFill>
                <a:srgbClr val="601F99"/>
              </a:solidFill>
              <a:latin typeface="Inter"/>
              <a:ea typeface="Inter"/>
              <a:cs typeface="Inter"/>
              <a:sym typeface="Inter"/>
            </a:endParaRPr>
          </a:p>
        </p:txBody>
      </p:sp>
      <p:pic>
        <p:nvPicPr>
          <p:cNvPr id="869" name="Google Shape;869;g13c1849a112_6_12"/>
          <p:cNvPicPr preferRelativeResize="0"/>
          <p:nvPr/>
        </p:nvPicPr>
        <p:blipFill>
          <a:blip r:embed="rId5">
            <a:alphaModFix/>
          </a:blip>
          <a:stretch>
            <a:fillRect/>
          </a:stretch>
        </p:blipFill>
        <p:spPr>
          <a:xfrm>
            <a:off x="723350" y="1645325"/>
            <a:ext cx="7697293" cy="30028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g13c1849a112_0_90"/>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875" name="Google Shape;875;g13c1849a112_0_90"/>
          <p:cNvGrpSpPr/>
          <p:nvPr/>
        </p:nvGrpSpPr>
        <p:grpSpPr>
          <a:xfrm>
            <a:off x="7503019" y="95797"/>
            <a:ext cx="1516771" cy="323122"/>
            <a:chOff x="400885" y="325214"/>
            <a:chExt cx="2298835" cy="489727"/>
          </a:xfrm>
        </p:grpSpPr>
        <p:pic>
          <p:nvPicPr>
            <p:cNvPr id="876" name="Google Shape;876;g13c1849a112_0_90"/>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877" name="Google Shape;877;g13c1849a112_0_90"/>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878" name="Google Shape;878;g13c1849a112_0_90"/>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879" name="Google Shape;879;g13c1849a112_0_90"/>
            <p:cNvPicPr preferRelativeResize="0"/>
            <p:nvPr/>
          </p:nvPicPr>
          <p:blipFill rotWithShape="1">
            <a:blip r:embed="rId4">
              <a:alphaModFix/>
            </a:blip>
            <a:srcRect b="0" l="9895" r="8731" t="0"/>
            <a:stretch/>
          </p:blipFill>
          <p:spPr>
            <a:xfrm>
              <a:off x="400885" y="325214"/>
              <a:ext cx="1033078" cy="489727"/>
            </a:xfrm>
            <a:prstGeom prst="rect">
              <a:avLst/>
            </a:prstGeom>
            <a:noFill/>
            <a:ln>
              <a:noFill/>
            </a:ln>
          </p:spPr>
        </p:pic>
      </p:grpSp>
      <p:sp>
        <p:nvSpPr>
          <p:cNvPr id="880" name="Google Shape;880;g13c1849a112_0_90"/>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Evaluation Metric: MAE (Mean Absolute Error)</a:t>
            </a:r>
            <a:endParaRPr sz="2820">
              <a:solidFill>
                <a:srgbClr val="A338EB"/>
              </a:solidFill>
              <a:latin typeface="Maven Pro SemiBold"/>
              <a:ea typeface="Maven Pro SemiBold"/>
              <a:cs typeface="Maven Pro SemiBold"/>
              <a:sym typeface="Maven Pro SemiBold"/>
            </a:endParaRPr>
          </a:p>
        </p:txBody>
      </p:sp>
      <p:sp>
        <p:nvSpPr>
          <p:cNvPr id="881" name="Google Shape;881;g13c1849a112_0_90"/>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Modelling</a:t>
            </a:r>
            <a:endParaRPr b="1" i="0" sz="1000" u="none" cap="none" strike="noStrike">
              <a:solidFill>
                <a:srgbClr val="601F99"/>
              </a:solidFill>
              <a:latin typeface="Inter"/>
              <a:ea typeface="Inter"/>
              <a:cs typeface="Inter"/>
              <a:sym typeface="Inter"/>
            </a:endParaRPr>
          </a:p>
        </p:txBody>
      </p:sp>
      <p:pic>
        <p:nvPicPr>
          <p:cNvPr id="882" name="Google Shape;882;g13c1849a112_0_90"/>
          <p:cNvPicPr preferRelativeResize="0"/>
          <p:nvPr/>
        </p:nvPicPr>
        <p:blipFill>
          <a:blip r:embed="rId5">
            <a:alphaModFix/>
          </a:blip>
          <a:stretch>
            <a:fillRect/>
          </a:stretch>
        </p:blipFill>
        <p:spPr>
          <a:xfrm>
            <a:off x="1235863" y="1645325"/>
            <a:ext cx="6672275" cy="30028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g13c1849a112_0_67"/>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888" name="Google Shape;888;g13c1849a112_0_67"/>
          <p:cNvGrpSpPr/>
          <p:nvPr/>
        </p:nvGrpSpPr>
        <p:grpSpPr>
          <a:xfrm>
            <a:off x="7503019" y="95797"/>
            <a:ext cx="1516771" cy="323122"/>
            <a:chOff x="400885" y="325214"/>
            <a:chExt cx="2298835" cy="489727"/>
          </a:xfrm>
        </p:grpSpPr>
        <p:pic>
          <p:nvPicPr>
            <p:cNvPr id="889" name="Google Shape;889;g13c1849a112_0_67"/>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890" name="Google Shape;890;g13c1849a112_0_67"/>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891" name="Google Shape;891;g13c1849a112_0_67"/>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892" name="Google Shape;892;g13c1849a112_0_67"/>
            <p:cNvPicPr preferRelativeResize="0"/>
            <p:nvPr/>
          </p:nvPicPr>
          <p:blipFill rotWithShape="1">
            <a:blip r:embed="rId4">
              <a:alphaModFix/>
            </a:blip>
            <a:srcRect b="0" l="9895" r="8731" t="0"/>
            <a:stretch/>
          </p:blipFill>
          <p:spPr>
            <a:xfrm>
              <a:off x="400885" y="325214"/>
              <a:ext cx="1033078" cy="489727"/>
            </a:xfrm>
            <a:prstGeom prst="rect">
              <a:avLst/>
            </a:prstGeom>
            <a:noFill/>
            <a:ln>
              <a:noFill/>
            </a:ln>
          </p:spPr>
        </p:pic>
      </p:grpSp>
      <p:sp>
        <p:nvSpPr>
          <p:cNvPr id="893" name="Google Shape;893;g13c1849a112_0_67"/>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Evaluation Metric: MSE (Mean Squared Error)</a:t>
            </a:r>
            <a:endParaRPr sz="2820">
              <a:solidFill>
                <a:srgbClr val="A338EB"/>
              </a:solidFill>
              <a:latin typeface="Maven Pro SemiBold"/>
              <a:ea typeface="Maven Pro SemiBold"/>
              <a:cs typeface="Maven Pro SemiBold"/>
              <a:sym typeface="Maven Pro SemiBold"/>
            </a:endParaRPr>
          </a:p>
        </p:txBody>
      </p:sp>
      <p:sp>
        <p:nvSpPr>
          <p:cNvPr id="894" name="Google Shape;894;g13c1849a112_0_67"/>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Modelling</a:t>
            </a:r>
            <a:endParaRPr b="1" i="0" sz="1000" u="none" cap="none" strike="noStrike">
              <a:solidFill>
                <a:srgbClr val="601F99"/>
              </a:solidFill>
              <a:latin typeface="Inter"/>
              <a:ea typeface="Inter"/>
              <a:cs typeface="Inter"/>
              <a:sym typeface="Inter"/>
            </a:endParaRPr>
          </a:p>
        </p:txBody>
      </p:sp>
      <p:pic>
        <p:nvPicPr>
          <p:cNvPr id="895" name="Google Shape;895;g13c1849a112_0_67"/>
          <p:cNvPicPr preferRelativeResize="0"/>
          <p:nvPr/>
        </p:nvPicPr>
        <p:blipFill>
          <a:blip r:embed="rId5">
            <a:alphaModFix/>
          </a:blip>
          <a:stretch>
            <a:fillRect/>
          </a:stretch>
        </p:blipFill>
        <p:spPr>
          <a:xfrm>
            <a:off x="822313" y="1645325"/>
            <a:ext cx="7499368" cy="30028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g13c1849a112_0_102"/>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901" name="Google Shape;901;g13c1849a112_0_102"/>
          <p:cNvGrpSpPr/>
          <p:nvPr/>
        </p:nvGrpSpPr>
        <p:grpSpPr>
          <a:xfrm>
            <a:off x="7503019" y="95797"/>
            <a:ext cx="1516771" cy="323122"/>
            <a:chOff x="400885" y="325214"/>
            <a:chExt cx="2298835" cy="489727"/>
          </a:xfrm>
        </p:grpSpPr>
        <p:pic>
          <p:nvPicPr>
            <p:cNvPr id="902" name="Google Shape;902;g13c1849a112_0_102"/>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903" name="Google Shape;903;g13c1849a112_0_102"/>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904" name="Google Shape;904;g13c1849a112_0_102"/>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905" name="Google Shape;905;g13c1849a112_0_102"/>
            <p:cNvPicPr preferRelativeResize="0"/>
            <p:nvPr/>
          </p:nvPicPr>
          <p:blipFill rotWithShape="1">
            <a:blip r:embed="rId4">
              <a:alphaModFix/>
            </a:blip>
            <a:srcRect b="0" l="9895" r="8731" t="0"/>
            <a:stretch/>
          </p:blipFill>
          <p:spPr>
            <a:xfrm>
              <a:off x="400885" y="325214"/>
              <a:ext cx="1033078" cy="489727"/>
            </a:xfrm>
            <a:prstGeom prst="rect">
              <a:avLst/>
            </a:prstGeom>
            <a:noFill/>
            <a:ln>
              <a:noFill/>
            </a:ln>
          </p:spPr>
        </p:pic>
      </p:grpSp>
      <p:sp>
        <p:nvSpPr>
          <p:cNvPr id="906" name="Google Shape;906;g13c1849a112_0_102"/>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Evaluation Metric: </a:t>
            </a:r>
            <a:r>
              <a:rPr lang="en" sz="2520">
                <a:solidFill>
                  <a:srgbClr val="A338EB"/>
                </a:solidFill>
                <a:latin typeface="Maven Pro SemiBold"/>
                <a:ea typeface="Maven Pro SemiBold"/>
                <a:cs typeface="Maven Pro SemiBold"/>
                <a:sym typeface="Maven Pro SemiBold"/>
              </a:rPr>
              <a:t>RMSE (Root Mean Squared Error)</a:t>
            </a:r>
            <a:endParaRPr sz="2520">
              <a:solidFill>
                <a:srgbClr val="A338EB"/>
              </a:solidFill>
              <a:latin typeface="Maven Pro SemiBold"/>
              <a:ea typeface="Maven Pro SemiBold"/>
              <a:cs typeface="Maven Pro SemiBold"/>
              <a:sym typeface="Maven Pro SemiBold"/>
            </a:endParaRPr>
          </a:p>
        </p:txBody>
      </p:sp>
      <p:sp>
        <p:nvSpPr>
          <p:cNvPr id="907" name="Google Shape;907;g13c1849a112_0_102"/>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Modelling</a:t>
            </a:r>
            <a:endParaRPr b="1" i="0" sz="1000" u="none" cap="none" strike="noStrike">
              <a:solidFill>
                <a:srgbClr val="601F99"/>
              </a:solidFill>
              <a:latin typeface="Inter"/>
              <a:ea typeface="Inter"/>
              <a:cs typeface="Inter"/>
              <a:sym typeface="Inter"/>
            </a:endParaRPr>
          </a:p>
        </p:txBody>
      </p:sp>
      <p:pic>
        <p:nvPicPr>
          <p:cNvPr id="908" name="Google Shape;908;g13c1849a112_0_102"/>
          <p:cNvPicPr preferRelativeResize="0"/>
          <p:nvPr/>
        </p:nvPicPr>
        <p:blipFill>
          <a:blip r:embed="rId5">
            <a:alphaModFix/>
          </a:blip>
          <a:stretch>
            <a:fillRect/>
          </a:stretch>
        </p:blipFill>
        <p:spPr>
          <a:xfrm>
            <a:off x="2095500" y="2332375"/>
            <a:ext cx="4953000" cy="16287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g13c1849a112_0_114"/>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914" name="Google Shape;914;g13c1849a112_0_114"/>
          <p:cNvGrpSpPr/>
          <p:nvPr/>
        </p:nvGrpSpPr>
        <p:grpSpPr>
          <a:xfrm>
            <a:off x="7503019" y="95797"/>
            <a:ext cx="1516771" cy="323122"/>
            <a:chOff x="400885" y="325214"/>
            <a:chExt cx="2298835" cy="489727"/>
          </a:xfrm>
        </p:grpSpPr>
        <p:pic>
          <p:nvPicPr>
            <p:cNvPr id="915" name="Google Shape;915;g13c1849a112_0_114"/>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916" name="Google Shape;916;g13c1849a112_0_114"/>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917" name="Google Shape;917;g13c1849a112_0_114"/>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918" name="Google Shape;918;g13c1849a112_0_114"/>
            <p:cNvPicPr preferRelativeResize="0"/>
            <p:nvPr/>
          </p:nvPicPr>
          <p:blipFill rotWithShape="1">
            <a:blip r:embed="rId4">
              <a:alphaModFix/>
            </a:blip>
            <a:srcRect b="0" l="9895" r="8731" t="0"/>
            <a:stretch/>
          </p:blipFill>
          <p:spPr>
            <a:xfrm>
              <a:off x="400885" y="325214"/>
              <a:ext cx="1033078" cy="489727"/>
            </a:xfrm>
            <a:prstGeom prst="rect">
              <a:avLst/>
            </a:prstGeom>
            <a:noFill/>
            <a:ln>
              <a:noFill/>
            </a:ln>
          </p:spPr>
        </p:pic>
      </p:grpSp>
      <p:sp>
        <p:nvSpPr>
          <p:cNvPr id="919" name="Google Shape;919;g13c1849a112_0_114"/>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Evaluation Metric: </a:t>
            </a:r>
            <a:r>
              <a:rPr lang="en" sz="2020">
                <a:solidFill>
                  <a:srgbClr val="A338EB"/>
                </a:solidFill>
                <a:latin typeface="Maven Pro SemiBold"/>
                <a:ea typeface="Maven Pro SemiBold"/>
                <a:cs typeface="Maven Pro SemiBold"/>
                <a:sym typeface="Maven Pro SemiBold"/>
              </a:rPr>
              <a:t>MAPE (Mean Absolute Percentage Error)</a:t>
            </a:r>
            <a:endParaRPr sz="2020">
              <a:solidFill>
                <a:srgbClr val="A338EB"/>
              </a:solidFill>
              <a:latin typeface="Maven Pro SemiBold"/>
              <a:ea typeface="Maven Pro SemiBold"/>
              <a:cs typeface="Maven Pro SemiBold"/>
              <a:sym typeface="Maven Pro SemiBold"/>
            </a:endParaRPr>
          </a:p>
        </p:txBody>
      </p:sp>
      <p:sp>
        <p:nvSpPr>
          <p:cNvPr id="920" name="Google Shape;920;g13c1849a112_0_114"/>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Modelling</a:t>
            </a:r>
            <a:endParaRPr b="1" i="0" sz="1000" u="none" cap="none" strike="noStrike">
              <a:solidFill>
                <a:srgbClr val="601F99"/>
              </a:solidFill>
              <a:latin typeface="Inter"/>
              <a:ea typeface="Inter"/>
              <a:cs typeface="Inter"/>
              <a:sym typeface="Inter"/>
            </a:endParaRPr>
          </a:p>
        </p:txBody>
      </p:sp>
      <p:pic>
        <p:nvPicPr>
          <p:cNvPr id="921" name="Google Shape;921;g13c1849a112_0_114"/>
          <p:cNvPicPr preferRelativeResize="0"/>
          <p:nvPr/>
        </p:nvPicPr>
        <p:blipFill>
          <a:blip r:embed="rId5">
            <a:alphaModFix/>
          </a:blip>
          <a:stretch>
            <a:fillRect/>
          </a:stretch>
        </p:blipFill>
        <p:spPr>
          <a:xfrm>
            <a:off x="390675" y="1645325"/>
            <a:ext cx="8362657" cy="3002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g1203fd2d432_0_2"/>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EDA and Visualization</a:t>
            </a:r>
            <a:endParaRPr b="1" i="0" sz="1000" u="none" cap="none" strike="noStrike">
              <a:solidFill>
                <a:srgbClr val="601F99"/>
              </a:solidFill>
              <a:latin typeface="Inter"/>
              <a:ea typeface="Inter"/>
              <a:cs typeface="Inter"/>
              <a:sym typeface="Inter"/>
            </a:endParaRPr>
          </a:p>
        </p:txBody>
      </p:sp>
      <p:sp>
        <p:nvSpPr>
          <p:cNvPr id="125" name="Google Shape;125;g1203fd2d432_0_2"/>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126" name="Google Shape;126;g1203fd2d432_0_2"/>
          <p:cNvGrpSpPr/>
          <p:nvPr/>
        </p:nvGrpSpPr>
        <p:grpSpPr>
          <a:xfrm>
            <a:off x="7503019" y="95797"/>
            <a:ext cx="1516771" cy="323122"/>
            <a:chOff x="400885" y="325214"/>
            <a:chExt cx="2298835" cy="489727"/>
          </a:xfrm>
        </p:grpSpPr>
        <p:pic>
          <p:nvPicPr>
            <p:cNvPr id="127" name="Google Shape;127;g1203fd2d432_0_2"/>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128" name="Google Shape;128;g1203fd2d432_0_2"/>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129" name="Google Shape;129;g1203fd2d432_0_2"/>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130" name="Google Shape;130;g1203fd2d432_0_2"/>
            <p:cNvPicPr preferRelativeResize="0"/>
            <p:nvPr/>
          </p:nvPicPr>
          <p:blipFill rotWithShape="1">
            <a:blip r:embed="rId4">
              <a:alphaModFix/>
            </a:blip>
            <a:srcRect b="0" l="9895" r="8731" t="0"/>
            <a:stretch/>
          </p:blipFill>
          <p:spPr>
            <a:xfrm>
              <a:off x="400885" y="325214"/>
              <a:ext cx="1033078" cy="489727"/>
            </a:xfrm>
            <a:prstGeom prst="rect">
              <a:avLst/>
            </a:prstGeom>
            <a:noFill/>
            <a:ln>
              <a:noFill/>
            </a:ln>
          </p:spPr>
        </p:pic>
      </p:grpSp>
      <p:sp>
        <p:nvSpPr>
          <p:cNvPr id="131" name="Google Shape;131;g1203fd2d432_0_2"/>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3020">
                <a:solidFill>
                  <a:srgbClr val="A338EB"/>
                </a:solidFill>
                <a:latin typeface="Maven Pro SemiBold"/>
                <a:ea typeface="Maven Pro SemiBold"/>
                <a:cs typeface="Maven Pro SemiBold"/>
                <a:sym typeface="Maven Pro SemiBold"/>
              </a:rPr>
              <a:t>Business Understanding</a:t>
            </a:r>
            <a:endParaRPr sz="3020">
              <a:solidFill>
                <a:srgbClr val="A338EB"/>
              </a:solidFill>
              <a:latin typeface="Maven Pro SemiBold"/>
              <a:ea typeface="Maven Pro SemiBold"/>
              <a:cs typeface="Maven Pro SemiBold"/>
              <a:sym typeface="Maven Pro SemiBold"/>
            </a:endParaRPr>
          </a:p>
        </p:txBody>
      </p:sp>
      <p:pic>
        <p:nvPicPr>
          <p:cNvPr id="132" name="Google Shape;132;g1203fd2d432_0_2"/>
          <p:cNvPicPr preferRelativeResize="0"/>
          <p:nvPr/>
        </p:nvPicPr>
        <p:blipFill>
          <a:blip r:embed="rId5">
            <a:alphaModFix/>
          </a:blip>
          <a:stretch>
            <a:fillRect/>
          </a:stretch>
        </p:blipFill>
        <p:spPr>
          <a:xfrm>
            <a:off x="5789225" y="1517513"/>
            <a:ext cx="3002874" cy="3002874"/>
          </a:xfrm>
          <a:prstGeom prst="rect">
            <a:avLst/>
          </a:prstGeom>
          <a:noFill/>
          <a:ln>
            <a:noFill/>
          </a:ln>
        </p:spPr>
      </p:pic>
      <p:sp>
        <p:nvSpPr>
          <p:cNvPr id="133" name="Google Shape;133;g1203fd2d432_0_2"/>
          <p:cNvSpPr txBox="1"/>
          <p:nvPr>
            <p:ph idx="1" type="body"/>
          </p:nvPr>
        </p:nvSpPr>
        <p:spPr>
          <a:xfrm>
            <a:off x="311700" y="1556750"/>
            <a:ext cx="5005500" cy="2924400"/>
          </a:xfrm>
          <a:prstGeom prst="rect">
            <a:avLst/>
          </a:prstGeom>
          <a:noFill/>
          <a:ln>
            <a:noFill/>
          </a:ln>
        </p:spPr>
        <p:txBody>
          <a:bodyPr anchorCtr="0" anchor="t" bIns="91425" lIns="91425" spcFirstLastPara="1" rIns="91425" wrap="square" tIns="91425">
            <a:noAutofit/>
          </a:bodyPr>
          <a:lstStyle/>
          <a:p>
            <a:pPr indent="0" lvl="0" marL="0" rtl="0" algn="just">
              <a:spcBef>
                <a:spcPts val="1000"/>
              </a:spcBef>
              <a:spcAft>
                <a:spcPts val="1000"/>
              </a:spcAft>
              <a:buNone/>
            </a:pPr>
            <a:r>
              <a:rPr lang="en" sz="1500">
                <a:solidFill>
                  <a:srgbClr val="282828"/>
                </a:solidFill>
                <a:latin typeface="Inter"/>
                <a:ea typeface="Inter"/>
                <a:cs typeface="Inter"/>
                <a:sym typeface="Inter"/>
              </a:rPr>
              <a:t>Walmart merupakan salah satu perusahaan </a:t>
            </a:r>
            <a:r>
              <a:rPr i="1" lang="en" sz="1500">
                <a:solidFill>
                  <a:srgbClr val="282828"/>
                </a:solidFill>
                <a:latin typeface="Inter"/>
                <a:ea typeface="Inter"/>
                <a:cs typeface="Inter"/>
                <a:sym typeface="Inter"/>
              </a:rPr>
              <a:t>retail </a:t>
            </a:r>
            <a:r>
              <a:rPr lang="en" sz="1500">
                <a:solidFill>
                  <a:srgbClr val="282828"/>
                </a:solidFill>
                <a:latin typeface="Inter"/>
                <a:ea typeface="Inter"/>
                <a:cs typeface="Inter"/>
                <a:sym typeface="Inter"/>
              </a:rPr>
              <a:t>multinasional terbesar di dunia. Walmart memiliki banyak pesaing yang bergerak di bidang </a:t>
            </a:r>
            <a:r>
              <a:rPr i="1" lang="en" sz="1500">
                <a:solidFill>
                  <a:srgbClr val="282828"/>
                </a:solidFill>
                <a:latin typeface="Inter"/>
                <a:ea typeface="Inter"/>
                <a:cs typeface="Inter"/>
                <a:sym typeface="Inter"/>
              </a:rPr>
              <a:t>retail </a:t>
            </a:r>
            <a:r>
              <a:rPr lang="en" sz="1500">
                <a:solidFill>
                  <a:srgbClr val="282828"/>
                </a:solidFill>
                <a:latin typeface="Inter"/>
                <a:ea typeface="Inter"/>
                <a:cs typeface="Inter"/>
                <a:sym typeface="Inter"/>
              </a:rPr>
              <a:t>sehingga diperlukan keputusan yang strategis agar bisa mempertahankan posisinya.</a:t>
            </a:r>
            <a:endParaRPr sz="1500">
              <a:solidFill>
                <a:srgbClr val="282828"/>
              </a:solidFill>
              <a:latin typeface="Inter"/>
              <a:ea typeface="Inter"/>
              <a:cs typeface="Inter"/>
              <a:sym typeface="Inte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g13c1849a112_0_130"/>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927" name="Google Shape;927;g13c1849a112_0_130"/>
          <p:cNvGrpSpPr/>
          <p:nvPr/>
        </p:nvGrpSpPr>
        <p:grpSpPr>
          <a:xfrm>
            <a:off x="7503019" y="95797"/>
            <a:ext cx="1516771" cy="323122"/>
            <a:chOff x="400885" y="325214"/>
            <a:chExt cx="2298835" cy="489727"/>
          </a:xfrm>
        </p:grpSpPr>
        <p:pic>
          <p:nvPicPr>
            <p:cNvPr id="928" name="Google Shape;928;g13c1849a112_0_130"/>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929" name="Google Shape;929;g13c1849a112_0_130"/>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930" name="Google Shape;930;g13c1849a112_0_130"/>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931" name="Google Shape;931;g13c1849a112_0_130"/>
            <p:cNvPicPr preferRelativeResize="0"/>
            <p:nvPr/>
          </p:nvPicPr>
          <p:blipFill rotWithShape="1">
            <a:blip r:embed="rId4">
              <a:alphaModFix/>
            </a:blip>
            <a:srcRect b="0" l="9895" r="8731" t="0"/>
            <a:stretch/>
          </p:blipFill>
          <p:spPr>
            <a:xfrm>
              <a:off x="400885" y="325214"/>
              <a:ext cx="1033078" cy="489727"/>
            </a:xfrm>
            <a:prstGeom prst="rect">
              <a:avLst/>
            </a:prstGeom>
            <a:noFill/>
            <a:ln>
              <a:noFill/>
            </a:ln>
          </p:spPr>
        </p:pic>
      </p:grpSp>
      <p:sp>
        <p:nvSpPr>
          <p:cNvPr id="932" name="Google Shape;932;g13c1849a112_0_130"/>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Evaluation Metric: </a:t>
            </a:r>
            <a:r>
              <a:rPr lang="en" sz="1820">
                <a:solidFill>
                  <a:srgbClr val="A338EB"/>
                </a:solidFill>
                <a:latin typeface="Maven Pro SemiBold"/>
                <a:ea typeface="Maven Pro SemiBold"/>
                <a:cs typeface="Maven Pro SemiBold"/>
                <a:sym typeface="Maven Pro SemiBold"/>
              </a:rPr>
              <a:t>NRMSE (Normalized Root Mean Squared Error)</a:t>
            </a:r>
            <a:endParaRPr sz="1820">
              <a:solidFill>
                <a:srgbClr val="A338EB"/>
              </a:solidFill>
              <a:latin typeface="Maven Pro SemiBold"/>
              <a:ea typeface="Maven Pro SemiBold"/>
              <a:cs typeface="Maven Pro SemiBold"/>
              <a:sym typeface="Maven Pro SemiBold"/>
            </a:endParaRPr>
          </a:p>
        </p:txBody>
      </p:sp>
      <p:sp>
        <p:nvSpPr>
          <p:cNvPr id="933" name="Google Shape;933;g13c1849a112_0_130"/>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Modelling</a:t>
            </a:r>
            <a:endParaRPr b="1" i="0" sz="1000" u="none" cap="none" strike="noStrike">
              <a:solidFill>
                <a:srgbClr val="601F99"/>
              </a:solidFill>
              <a:latin typeface="Inter"/>
              <a:ea typeface="Inter"/>
              <a:cs typeface="Inter"/>
              <a:sym typeface="Inter"/>
            </a:endParaRPr>
          </a:p>
        </p:txBody>
      </p:sp>
      <p:pic>
        <p:nvPicPr>
          <p:cNvPr id="934" name="Google Shape;934;g13c1849a112_0_130"/>
          <p:cNvPicPr preferRelativeResize="0"/>
          <p:nvPr/>
        </p:nvPicPr>
        <p:blipFill>
          <a:blip r:embed="rId5">
            <a:alphaModFix/>
          </a:blip>
          <a:stretch>
            <a:fillRect/>
          </a:stretch>
        </p:blipFill>
        <p:spPr>
          <a:xfrm>
            <a:off x="914400" y="2281050"/>
            <a:ext cx="7315200" cy="16287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g13c1849a112_0_142"/>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940" name="Google Shape;940;g13c1849a112_0_142"/>
          <p:cNvGrpSpPr/>
          <p:nvPr/>
        </p:nvGrpSpPr>
        <p:grpSpPr>
          <a:xfrm>
            <a:off x="7503019" y="95797"/>
            <a:ext cx="1516771" cy="323122"/>
            <a:chOff x="400885" y="325214"/>
            <a:chExt cx="2298835" cy="489727"/>
          </a:xfrm>
        </p:grpSpPr>
        <p:pic>
          <p:nvPicPr>
            <p:cNvPr id="941" name="Google Shape;941;g13c1849a112_0_142"/>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942" name="Google Shape;942;g13c1849a112_0_142"/>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943" name="Google Shape;943;g13c1849a112_0_142"/>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944" name="Google Shape;944;g13c1849a112_0_142"/>
            <p:cNvPicPr preferRelativeResize="0"/>
            <p:nvPr/>
          </p:nvPicPr>
          <p:blipFill rotWithShape="1">
            <a:blip r:embed="rId4">
              <a:alphaModFix/>
            </a:blip>
            <a:srcRect b="0" l="9895" r="8731" t="0"/>
            <a:stretch/>
          </p:blipFill>
          <p:spPr>
            <a:xfrm>
              <a:off x="400885" y="325214"/>
              <a:ext cx="1033078" cy="489727"/>
            </a:xfrm>
            <a:prstGeom prst="rect">
              <a:avLst/>
            </a:prstGeom>
            <a:noFill/>
            <a:ln>
              <a:noFill/>
            </a:ln>
          </p:spPr>
        </p:pic>
      </p:grpSp>
      <p:sp>
        <p:nvSpPr>
          <p:cNvPr id="945" name="Google Shape;945;g13c1849a112_0_142"/>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Evaluation Metric: R2-Score</a:t>
            </a:r>
            <a:endParaRPr sz="2820">
              <a:solidFill>
                <a:srgbClr val="A338EB"/>
              </a:solidFill>
              <a:latin typeface="Maven Pro SemiBold"/>
              <a:ea typeface="Maven Pro SemiBold"/>
              <a:cs typeface="Maven Pro SemiBold"/>
              <a:sym typeface="Maven Pro SemiBold"/>
            </a:endParaRPr>
          </a:p>
        </p:txBody>
      </p:sp>
      <p:sp>
        <p:nvSpPr>
          <p:cNvPr id="946" name="Google Shape;946;g13c1849a112_0_142"/>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Modelling</a:t>
            </a:r>
            <a:endParaRPr b="1" i="0" sz="1000" u="none" cap="none" strike="noStrike">
              <a:solidFill>
                <a:srgbClr val="601F99"/>
              </a:solidFill>
              <a:latin typeface="Inter"/>
              <a:ea typeface="Inter"/>
              <a:cs typeface="Inter"/>
              <a:sym typeface="Inter"/>
            </a:endParaRPr>
          </a:p>
        </p:txBody>
      </p:sp>
      <p:pic>
        <p:nvPicPr>
          <p:cNvPr id="947" name="Google Shape;947;g13c1849a112_0_142"/>
          <p:cNvPicPr preferRelativeResize="0"/>
          <p:nvPr/>
        </p:nvPicPr>
        <p:blipFill>
          <a:blip r:embed="rId5">
            <a:alphaModFix/>
          </a:blip>
          <a:stretch>
            <a:fillRect/>
          </a:stretch>
        </p:blipFill>
        <p:spPr>
          <a:xfrm>
            <a:off x="242888" y="2271425"/>
            <a:ext cx="8658225" cy="15430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51" name="Shape 951"/>
        <p:cNvGrpSpPr/>
        <p:nvPr/>
      </p:nvGrpSpPr>
      <p:grpSpPr>
        <a:xfrm>
          <a:off x="0" y="0"/>
          <a:ext cx="0" cy="0"/>
          <a:chOff x="0" y="0"/>
          <a:chExt cx="0" cy="0"/>
        </a:xfrm>
      </p:grpSpPr>
      <p:sp>
        <p:nvSpPr>
          <p:cNvPr id="952" name="Google Shape;952;p14"/>
          <p:cNvSpPr txBox="1"/>
          <p:nvPr>
            <p:ph idx="1" type="body"/>
          </p:nvPr>
        </p:nvSpPr>
        <p:spPr>
          <a:xfrm>
            <a:off x="160675" y="1566525"/>
            <a:ext cx="8480400" cy="2588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282828"/>
              </a:buClr>
              <a:buSzPts val="1600"/>
              <a:buFont typeface="Inter"/>
              <a:buChar char="-"/>
            </a:pPr>
            <a:r>
              <a:rPr b="1" lang="en" sz="1600">
                <a:solidFill>
                  <a:srgbClr val="282828"/>
                </a:solidFill>
                <a:latin typeface="Inter"/>
                <a:ea typeface="Inter"/>
                <a:cs typeface="Inter"/>
                <a:sym typeface="Inter"/>
              </a:rPr>
              <a:t>Recursive Feature Elimination (RFE)</a:t>
            </a:r>
            <a:br>
              <a:rPr b="1" lang="en" sz="1600">
                <a:solidFill>
                  <a:srgbClr val="282828"/>
                </a:solidFill>
                <a:latin typeface="Inter"/>
                <a:ea typeface="Inter"/>
                <a:cs typeface="Inter"/>
                <a:sym typeface="Inter"/>
              </a:rPr>
            </a:br>
            <a:endParaRPr b="1" sz="100">
              <a:solidFill>
                <a:srgbClr val="282828"/>
              </a:solidFill>
              <a:latin typeface="Inter"/>
              <a:ea typeface="Inter"/>
              <a:cs typeface="Inter"/>
              <a:sym typeface="Inter"/>
            </a:endParaRPr>
          </a:p>
          <a:p>
            <a:pPr indent="0" lvl="0" marL="0" rtl="0" algn="l">
              <a:lnSpc>
                <a:spcPct val="115000"/>
              </a:lnSpc>
              <a:spcBef>
                <a:spcPts val="0"/>
              </a:spcBef>
              <a:spcAft>
                <a:spcPts val="0"/>
              </a:spcAft>
              <a:buNone/>
            </a:pPr>
            <a:r>
              <a:rPr b="1" lang="en" sz="100">
                <a:solidFill>
                  <a:srgbClr val="282828"/>
                </a:solidFill>
                <a:latin typeface="Inter"/>
                <a:ea typeface="Inter"/>
                <a:cs typeface="Inter"/>
                <a:sym typeface="Inter"/>
              </a:rPr>
              <a:t>                                                                                                           </a:t>
            </a:r>
            <a:r>
              <a:rPr b="1" lang="en" sz="1600">
                <a:solidFill>
                  <a:srgbClr val="282828"/>
                </a:solidFill>
                <a:latin typeface="Inter"/>
                <a:ea typeface="Inter"/>
                <a:cs typeface="Inter"/>
                <a:sym typeface="Inter"/>
              </a:rPr>
              <a:t> </a:t>
            </a:r>
            <a:r>
              <a:rPr b="1" lang="en" sz="1600">
                <a:solidFill>
                  <a:srgbClr val="A338EB"/>
                </a:solidFill>
                <a:latin typeface="Inter"/>
                <a:ea typeface="Inter"/>
                <a:cs typeface="Inter"/>
                <a:sym typeface="Inter"/>
              </a:rPr>
              <a:t>menyeleksi</a:t>
            </a:r>
            <a:r>
              <a:rPr b="1" lang="en" sz="1600">
                <a:solidFill>
                  <a:srgbClr val="FFC007"/>
                </a:solidFill>
                <a:latin typeface="Inter"/>
                <a:ea typeface="Inter"/>
                <a:cs typeface="Inter"/>
                <a:sym typeface="Inter"/>
              </a:rPr>
              <a:t> </a:t>
            </a:r>
            <a:r>
              <a:rPr b="1" lang="en" sz="1600">
                <a:solidFill>
                  <a:schemeClr val="dk1"/>
                </a:solidFill>
                <a:latin typeface="Inter"/>
                <a:ea typeface="Inter"/>
                <a:cs typeface="Inter"/>
                <a:sym typeface="Inter"/>
              </a:rPr>
              <a:t>fitur </a:t>
            </a:r>
            <a:r>
              <a:rPr b="1" lang="en" sz="1600">
                <a:solidFill>
                  <a:srgbClr val="282828"/>
                </a:solidFill>
                <a:latin typeface="Inter"/>
                <a:ea typeface="Inter"/>
                <a:cs typeface="Inter"/>
                <a:sym typeface="Inter"/>
              </a:rPr>
              <a:t>berdasarkan </a:t>
            </a:r>
            <a:r>
              <a:rPr b="1" lang="en" sz="1600">
                <a:solidFill>
                  <a:srgbClr val="A338EB"/>
                </a:solidFill>
                <a:latin typeface="Inter"/>
                <a:ea typeface="Inter"/>
                <a:cs typeface="Inter"/>
                <a:sym typeface="Inter"/>
              </a:rPr>
              <a:t>estimator</a:t>
            </a:r>
            <a:r>
              <a:rPr b="1" lang="en" sz="1600">
                <a:solidFill>
                  <a:srgbClr val="282828"/>
                </a:solidFill>
                <a:latin typeface="Inter"/>
                <a:ea typeface="Inter"/>
                <a:cs typeface="Inter"/>
                <a:sym typeface="Inter"/>
              </a:rPr>
              <a:t> secara rekursif</a:t>
            </a:r>
            <a:endParaRPr b="1" sz="1600">
              <a:solidFill>
                <a:srgbClr val="282828"/>
              </a:solidFill>
              <a:latin typeface="Inter"/>
              <a:ea typeface="Inter"/>
              <a:cs typeface="Inter"/>
              <a:sym typeface="Inter"/>
            </a:endParaRPr>
          </a:p>
          <a:p>
            <a:pPr indent="0" lvl="0" marL="0" rtl="0" algn="l">
              <a:lnSpc>
                <a:spcPct val="115000"/>
              </a:lnSpc>
              <a:spcBef>
                <a:spcPts val="0"/>
              </a:spcBef>
              <a:spcAft>
                <a:spcPts val="0"/>
              </a:spcAft>
              <a:buNone/>
            </a:pPr>
            <a:r>
              <a:t/>
            </a:r>
            <a:endParaRPr b="1" sz="1600">
              <a:solidFill>
                <a:srgbClr val="282828"/>
              </a:solidFill>
              <a:latin typeface="Inter"/>
              <a:ea typeface="Inter"/>
              <a:cs typeface="Inter"/>
              <a:sym typeface="Inter"/>
            </a:endParaRPr>
          </a:p>
          <a:p>
            <a:pPr indent="-330200" lvl="0" marL="457200" rtl="0" algn="l">
              <a:lnSpc>
                <a:spcPct val="115000"/>
              </a:lnSpc>
              <a:spcBef>
                <a:spcPts val="0"/>
              </a:spcBef>
              <a:spcAft>
                <a:spcPts val="0"/>
              </a:spcAft>
              <a:buClr>
                <a:srgbClr val="282828"/>
              </a:buClr>
              <a:buSzPts val="1600"/>
              <a:buFont typeface="Inter"/>
              <a:buChar char="-"/>
            </a:pPr>
            <a:r>
              <a:rPr b="1" lang="en" sz="1600">
                <a:solidFill>
                  <a:srgbClr val="282828"/>
                </a:solidFill>
                <a:latin typeface="Inter"/>
                <a:ea typeface="Inter"/>
                <a:cs typeface="Inter"/>
                <a:sym typeface="Inter"/>
              </a:rPr>
              <a:t>Principal Component Analysis (PCA)</a:t>
            </a:r>
            <a:endParaRPr b="1" sz="1600">
              <a:solidFill>
                <a:srgbClr val="282828"/>
              </a:solidFill>
              <a:latin typeface="Inter"/>
              <a:ea typeface="Inter"/>
              <a:cs typeface="Inter"/>
              <a:sym typeface="Inter"/>
            </a:endParaRPr>
          </a:p>
          <a:p>
            <a:pPr indent="0" lvl="0" marL="0" rtl="0" algn="l">
              <a:spcBef>
                <a:spcPts val="0"/>
              </a:spcBef>
              <a:spcAft>
                <a:spcPts val="0"/>
              </a:spcAft>
              <a:buNone/>
            </a:pPr>
            <a:r>
              <a:rPr b="1" lang="en" sz="100">
                <a:solidFill>
                  <a:srgbClr val="282828"/>
                </a:solidFill>
                <a:latin typeface="Inter"/>
                <a:ea typeface="Inter"/>
                <a:cs typeface="Inter"/>
                <a:sym typeface="Inter"/>
              </a:rPr>
              <a:t>                                                                                                           </a:t>
            </a:r>
            <a:r>
              <a:rPr b="1" lang="en" sz="1600">
                <a:solidFill>
                  <a:srgbClr val="282828"/>
                </a:solidFill>
                <a:latin typeface="Inter"/>
                <a:ea typeface="Inter"/>
                <a:cs typeface="Inter"/>
                <a:sym typeface="Inter"/>
              </a:rPr>
              <a:t> </a:t>
            </a:r>
            <a:r>
              <a:rPr b="1" lang="en" sz="1600">
                <a:solidFill>
                  <a:srgbClr val="A338EB"/>
                </a:solidFill>
                <a:latin typeface="Inter"/>
                <a:ea typeface="Inter"/>
                <a:cs typeface="Inter"/>
                <a:sym typeface="Inter"/>
              </a:rPr>
              <a:t>mereduksi</a:t>
            </a:r>
            <a:r>
              <a:rPr b="1" lang="en" sz="1600">
                <a:solidFill>
                  <a:srgbClr val="282828"/>
                </a:solidFill>
                <a:latin typeface="Inter"/>
                <a:ea typeface="Inter"/>
                <a:cs typeface="Inter"/>
                <a:sym typeface="Inter"/>
              </a:rPr>
              <a:t> fitur dengan melakukan </a:t>
            </a:r>
            <a:r>
              <a:rPr b="1" lang="en" sz="1600">
                <a:solidFill>
                  <a:srgbClr val="A338EB"/>
                </a:solidFill>
                <a:latin typeface="Inter"/>
                <a:ea typeface="Inter"/>
                <a:cs typeface="Inter"/>
                <a:sym typeface="Inter"/>
              </a:rPr>
              <a:t>kombinasi</a:t>
            </a:r>
            <a:r>
              <a:rPr b="1" lang="en" sz="1600">
                <a:solidFill>
                  <a:srgbClr val="FFC007"/>
                </a:solidFill>
                <a:latin typeface="Inter"/>
                <a:ea typeface="Inter"/>
                <a:cs typeface="Inter"/>
                <a:sym typeface="Inter"/>
              </a:rPr>
              <a:t> </a:t>
            </a:r>
            <a:r>
              <a:rPr b="1" lang="en" sz="1600">
                <a:solidFill>
                  <a:srgbClr val="282828"/>
                </a:solidFill>
                <a:latin typeface="Inter"/>
                <a:ea typeface="Inter"/>
                <a:cs typeface="Inter"/>
                <a:sym typeface="Inter"/>
              </a:rPr>
              <a:t>berdasarkan nilai varians</a:t>
            </a:r>
            <a:endParaRPr b="1" sz="1600">
              <a:solidFill>
                <a:srgbClr val="282828"/>
              </a:solidFill>
              <a:latin typeface="Inter"/>
              <a:ea typeface="Inter"/>
              <a:cs typeface="Inter"/>
              <a:sym typeface="Inter"/>
            </a:endParaRPr>
          </a:p>
        </p:txBody>
      </p:sp>
      <p:sp>
        <p:nvSpPr>
          <p:cNvPr id="953" name="Google Shape;953;p14"/>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954" name="Google Shape;954;p14"/>
          <p:cNvGrpSpPr/>
          <p:nvPr/>
        </p:nvGrpSpPr>
        <p:grpSpPr>
          <a:xfrm>
            <a:off x="7503019" y="95797"/>
            <a:ext cx="1516771" cy="323122"/>
            <a:chOff x="400885" y="325214"/>
            <a:chExt cx="2298835" cy="489727"/>
          </a:xfrm>
        </p:grpSpPr>
        <p:pic>
          <p:nvPicPr>
            <p:cNvPr id="955" name="Google Shape;955;p14"/>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956" name="Google Shape;956;p14"/>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957" name="Google Shape;957;p14"/>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958" name="Google Shape;958;p14"/>
            <p:cNvPicPr preferRelativeResize="0"/>
            <p:nvPr/>
          </p:nvPicPr>
          <p:blipFill rotWithShape="1">
            <a:blip r:embed="rId4">
              <a:alphaModFix/>
            </a:blip>
            <a:srcRect b="0" l="9895" r="8731" t="0"/>
            <a:stretch/>
          </p:blipFill>
          <p:spPr>
            <a:xfrm>
              <a:off x="400885" y="325214"/>
              <a:ext cx="1033078" cy="489727"/>
            </a:xfrm>
            <a:prstGeom prst="rect">
              <a:avLst/>
            </a:prstGeom>
            <a:noFill/>
            <a:ln>
              <a:noFill/>
            </a:ln>
          </p:spPr>
        </p:pic>
      </p:grpSp>
      <p:sp>
        <p:nvSpPr>
          <p:cNvPr id="959" name="Google Shape;959;p14"/>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Feature Selection &amp; Decomposition</a:t>
            </a:r>
            <a:endParaRPr sz="2820">
              <a:solidFill>
                <a:srgbClr val="A338EB"/>
              </a:solidFill>
              <a:latin typeface="Maven Pro SemiBold"/>
              <a:ea typeface="Maven Pro SemiBold"/>
              <a:cs typeface="Maven Pro SemiBold"/>
              <a:sym typeface="Maven Pro SemiBold"/>
            </a:endParaRPr>
          </a:p>
        </p:txBody>
      </p:sp>
      <p:sp>
        <p:nvSpPr>
          <p:cNvPr id="960" name="Google Shape;960;p14"/>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Modelling</a:t>
            </a:r>
            <a:endParaRPr b="1" i="0" sz="1000" u="none" cap="none" strike="noStrike">
              <a:solidFill>
                <a:srgbClr val="601F99"/>
              </a:solidFill>
              <a:latin typeface="Inter"/>
              <a:ea typeface="Inter"/>
              <a:cs typeface="Inter"/>
              <a:sym typeface="Inter"/>
            </a:endParaRPr>
          </a:p>
        </p:txBody>
      </p:sp>
      <p:sp>
        <p:nvSpPr>
          <p:cNvPr id="961" name="Google Shape;961;p14"/>
          <p:cNvSpPr txBox="1"/>
          <p:nvPr/>
        </p:nvSpPr>
        <p:spPr>
          <a:xfrm>
            <a:off x="681950" y="1775388"/>
            <a:ext cx="5094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150">
                <a:solidFill>
                  <a:srgbClr val="3C3C3C"/>
                </a:solidFill>
              </a:rPr>
              <a:t>↳</a:t>
            </a:r>
            <a:endParaRPr/>
          </a:p>
        </p:txBody>
      </p:sp>
      <p:sp>
        <p:nvSpPr>
          <p:cNvPr id="962" name="Google Shape;962;p14"/>
          <p:cNvSpPr txBox="1"/>
          <p:nvPr/>
        </p:nvSpPr>
        <p:spPr>
          <a:xfrm>
            <a:off x="681950" y="2645263"/>
            <a:ext cx="5094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150">
                <a:solidFill>
                  <a:srgbClr val="3C3C3C"/>
                </a:solidFill>
              </a:rPr>
              <a: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g1203fd2d432_0_16"/>
          <p:cNvSpPr txBox="1"/>
          <p:nvPr>
            <p:ph idx="1" type="body"/>
          </p:nvPr>
        </p:nvSpPr>
        <p:spPr>
          <a:xfrm>
            <a:off x="311700" y="1556750"/>
            <a:ext cx="5005500" cy="292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 sz="1500">
                <a:solidFill>
                  <a:srgbClr val="282828"/>
                </a:solidFill>
                <a:latin typeface="Inter"/>
                <a:ea typeface="Inter"/>
                <a:cs typeface="Inter"/>
                <a:sym typeface="Inter"/>
              </a:rPr>
              <a:t>Resource/Dataset:</a:t>
            </a:r>
            <a:endParaRPr sz="1500">
              <a:solidFill>
                <a:srgbClr val="282828"/>
              </a:solidFill>
              <a:latin typeface="Inter"/>
              <a:ea typeface="Inter"/>
              <a:cs typeface="Inter"/>
              <a:sym typeface="Inter"/>
            </a:endParaRPr>
          </a:p>
          <a:p>
            <a:pPr indent="-323850" lvl="0" marL="457200" rtl="0" algn="l">
              <a:lnSpc>
                <a:spcPct val="115000"/>
              </a:lnSpc>
              <a:spcBef>
                <a:spcPts val="1000"/>
              </a:spcBef>
              <a:spcAft>
                <a:spcPts val="0"/>
              </a:spcAft>
              <a:buClr>
                <a:srgbClr val="282828"/>
              </a:buClr>
              <a:buSzPts val="1500"/>
              <a:buFont typeface="Inter"/>
              <a:buChar char="-"/>
            </a:pPr>
            <a:r>
              <a:rPr lang="en" sz="1500">
                <a:solidFill>
                  <a:srgbClr val="282828"/>
                </a:solidFill>
                <a:latin typeface="Inter"/>
                <a:ea typeface="Inter"/>
                <a:cs typeface="Inter"/>
                <a:sym typeface="Inter"/>
              </a:rPr>
              <a:t>Gabungan data dari 45 toko termasuk informasi toko dan penjualan mingguan.</a:t>
            </a:r>
            <a:endParaRPr sz="1500">
              <a:solidFill>
                <a:srgbClr val="282828"/>
              </a:solidFill>
              <a:latin typeface="Inter"/>
              <a:ea typeface="Inter"/>
              <a:cs typeface="Inter"/>
              <a:sym typeface="Inter"/>
            </a:endParaRPr>
          </a:p>
          <a:p>
            <a:pPr indent="-323850" lvl="0" marL="457200" rtl="0" algn="l">
              <a:lnSpc>
                <a:spcPct val="115000"/>
              </a:lnSpc>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Data disediakan setiap minggu</a:t>
            </a:r>
            <a:endParaRPr sz="1500">
              <a:solidFill>
                <a:srgbClr val="282828"/>
              </a:solidFill>
              <a:latin typeface="Inter"/>
              <a:ea typeface="Inter"/>
              <a:cs typeface="Inter"/>
              <a:sym typeface="Inter"/>
            </a:endParaRPr>
          </a:p>
          <a:p>
            <a:pPr indent="-323850" lvl="0" marL="457200" rtl="0" algn="l">
              <a:lnSpc>
                <a:spcPct val="115000"/>
              </a:lnSpc>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Terdapat 4 minggu liburan (Natal, Thanksgiving, Super bowl, Hari Buruh)</a:t>
            </a:r>
            <a:endParaRPr sz="1500">
              <a:solidFill>
                <a:srgbClr val="282828"/>
              </a:solidFill>
              <a:latin typeface="Inter"/>
              <a:ea typeface="Inter"/>
              <a:cs typeface="Inter"/>
              <a:sym typeface="Inter"/>
            </a:endParaRPr>
          </a:p>
          <a:p>
            <a:pPr indent="0" lvl="0" marL="0" rtl="0" algn="l">
              <a:lnSpc>
                <a:spcPct val="115000"/>
              </a:lnSpc>
              <a:spcBef>
                <a:spcPts val="1000"/>
              </a:spcBef>
              <a:spcAft>
                <a:spcPts val="0"/>
              </a:spcAft>
              <a:buNone/>
            </a:pPr>
            <a:r>
              <a:t/>
            </a:r>
            <a:endParaRPr sz="1500">
              <a:solidFill>
                <a:srgbClr val="282828"/>
              </a:solidFill>
              <a:latin typeface="Inter"/>
              <a:ea typeface="Inter"/>
              <a:cs typeface="Inter"/>
              <a:sym typeface="Inter"/>
            </a:endParaRPr>
          </a:p>
          <a:p>
            <a:pPr indent="0" lvl="0" marL="0" rtl="0" algn="l">
              <a:lnSpc>
                <a:spcPct val="115000"/>
              </a:lnSpc>
              <a:spcBef>
                <a:spcPts val="1000"/>
              </a:spcBef>
              <a:spcAft>
                <a:spcPts val="1000"/>
              </a:spcAft>
              <a:buNone/>
            </a:pPr>
            <a:r>
              <a:t/>
            </a:r>
            <a:endParaRPr sz="1500">
              <a:solidFill>
                <a:srgbClr val="282828"/>
              </a:solidFill>
              <a:latin typeface="Inter"/>
              <a:ea typeface="Inter"/>
              <a:cs typeface="Inter"/>
              <a:sym typeface="Inter"/>
            </a:endParaRPr>
          </a:p>
        </p:txBody>
      </p:sp>
      <p:sp>
        <p:nvSpPr>
          <p:cNvPr id="139" name="Google Shape;139;g1203fd2d432_0_16"/>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EDA and Visualization</a:t>
            </a:r>
            <a:endParaRPr b="1" i="0" sz="1000" u="none" cap="none" strike="noStrike">
              <a:solidFill>
                <a:srgbClr val="601F99"/>
              </a:solidFill>
              <a:latin typeface="Inter"/>
              <a:ea typeface="Inter"/>
              <a:cs typeface="Inter"/>
              <a:sym typeface="Inter"/>
            </a:endParaRPr>
          </a:p>
        </p:txBody>
      </p:sp>
      <p:sp>
        <p:nvSpPr>
          <p:cNvPr id="140" name="Google Shape;140;g1203fd2d432_0_16"/>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141" name="Google Shape;141;g1203fd2d432_0_16"/>
          <p:cNvGrpSpPr/>
          <p:nvPr/>
        </p:nvGrpSpPr>
        <p:grpSpPr>
          <a:xfrm>
            <a:off x="7503019" y="95797"/>
            <a:ext cx="1516771" cy="323122"/>
            <a:chOff x="400885" y="325214"/>
            <a:chExt cx="2298835" cy="489727"/>
          </a:xfrm>
        </p:grpSpPr>
        <p:pic>
          <p:nvPicPr>
            <p:cNvPr id="142" name="Google Shape;142;g1203fd2d432_0_16"/>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143" name="Google Shape;143;g1203fd2d432_0_16"/>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144" name="Google Shape;144;g1203fd2d432_0_16"/>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145" name="Google Shape;145;g1203fd2d432_0_16"/>
            <p:cNvPicPr preferRelativeResize="0"/>
            <p:nvPr/>
          </p:nvPicPr>
          <p:blipFill rotWithShape="1">
            <a:blip r:embed="rId4">
              <a:alphaModFix/>
            </a:blip>
            <a:srcRect b="0" l="9895" r="8731" t="0"/>
            <a:stretch/>
          </p:blipFill>
          <p:spPr>
            <a:xfrm>
              <a:off x="400885" y="325214"/>
              <a:ext cx="1033078" cy="489727"/>
            </a:xfrm>
            <a:prstGeom prst="rect">
              <a:avLst/>
            </a:prstGeom>
            <a:noFill/>
            <a:ln>
              <a:noFill/>
            </a:ln>
          </p:spPr>
        </p:pic>
      </p:grpSp>
      <p:pic>
        <p:nvPicPr>
          <p:cNvPr id="146" name="Google Shape;146;g1203fd2d432_0_16"/>
          <p:cNvPicPr preferRelativeResize="0"/>
          <p:nvPr/>
        </p:nvPicPr>
        <p:blipFill>
          <a:blip r:embed="rId5">
            <a:alphaModFix/>
          </a:blip>
          <a:stretch>
            <a:fillRect/>
          </a:stretch>
        </p:blipFill>
        <p:spPr>
          <a:xfrm>
            <a:off x="5789225" y="1517513"/>
            <a:ext cx="3002874" cy="3002874"/>
          </a:xfrm>
          <a:prstGeom prst="rect">
            <a:avLst/>
          </a:prstGeom>
          <a:noFill/>
          <a:ln>
            <a:noFill/>
          </a:ln>
        </p:spPr>
      </p:pic>
      <p:sp>
        <p:nvSpPr>
          <p:cNvPr id="147" name="Google Shape;147;g1203fd2d432_0_16"/>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3020">
                <a:solidFill>
                  <a:srgbClr val="A338EB"/>
                </a:solidFill>
                <a:latin typeface="Maven Pro SemiBold"/>
                <a:ea typeface="Maven Pro SemiBold"/>
                <a:cs typeface="Maven Pro SemiBold"/>
                <a:sym typeface="Maven Pro SemiBold"/>
              </a:rPr>
              <a:t>Business Understanding</a:t>
            </a:r>
            <a:endParaRPr sz="3020">
              <a:solidFill>
                <a:srgbClr val="A338EB"/>
              </a:solidFill>
              <a:latin typeface="Maven Pro SemiBold"/>
              <a:ea typeface="Maven Pro SemiBold"/>
              <a:cs typeface="Maven Pro SemiBold"/>
              <a:sym typeface="Maven Pr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13b0ac17018_0_0"/>
          <p:cNvSpPr txBox="1"/>
          <p:nvPr>
            <p:ph idx="1" type="body"/>
          </p:nvPr>
        </p:nvSpPr>
        <p:spPr>
          <a:xfrm>
            <a:off x="311700" y="1556750"/>
            <a:ext cx="8480400" cy="292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 sz="1500">
                <a:solidFill>
                  <a:srgbClr val="282828"/>
                </a:solidFill>
                <a:latin typeface="Inter"/>
                <a:ea typeface="Inter"/>
                <a:cs typeface="Inter"/>
                <a:sym typeface="Inter"/>
              </a:rPr>
              <a:t>Business Objectives</a:t>
            </a:r>
            <a:r>
              <a:rPr lang="en" sz="1500">
                <a:solidFill>
                  <a:srgbClr val="282828"/>
                </a:solidFill>
                <a:latin typeface="Inter"/>
                <a:ea typeface="Inter"/>
                <a:cs typeface="Inter"/>
                <a:sym typeface="Inter"/>
              </a:rPr>
              <a:t>:</a:t>
            </a:r>
            <a:endParaRPr sz="1500">
              <a:solidFill>
                <a:srgbClr val="282828"/>
              </a:solidFill>
              <a:latin typeface="Inter"/>
              <a:ea typeface="Inter"/>
              <a:cs typeface="Inter"/>
              <a:sym typeface="Inter"/>
            </a:endParaRPr>
          </a:p>
          <a:p>
            <a:pPr indent="-323850" lvl="0" marL="457200" rtl="0" algn="l">
              <a:spcBef>
                <a:spcPts val="1000"/>
              </a:spcBef>
              <a:spcAft>
                <a:spcPts val="0"/>
              </a:spcAft>
              <a:buClr>
                <a:srgbClr val="282828"/>
              </a:buClr>
              <a:buSzPts val="1500"/>
              <a:buFont typeface="Inter"/>
              <a:buChar char="-"/>
            </a:pPr>
            <a:r>
              <a:rPr lang="en" sz="1500">
                <a:solidFill>
                  <a:srgbClr val="282828"/>
                </a:solidFill>
                <a:latin typeface="Inter"/>
                <a:ea typeface="Inter"/>
                <a:cs typeface="Inter"/>
                <a:sym typeface="Inter"/>
              </a:rPr>
              <a:t>Apakah terdapat insights pada data? Sehingga kita bisa…</a:t>
            </a:r>
            <a:endParaRPr sz="1500">
              <a:solidFill>
                <a:srgbClr val="282828"/>
              </a:solidFill>
              <a:latin typeface="Inter"/>
              <a:ea typeface="Inter"/>
              <a:cs typeface="Inter"/>
              <a:sym typeface="Inter"/>
            </a:endParaRPr>
          </a:p>
          <a:p>
            <a:pPr indent="0" lvl="0" marL="0" rtl="0" algn="l">
              <a:lnSpc>
                <a:spcPct val="115000"/>
              </a:lnSpc>
              <a:spcBef>
                <a:spcPts val="1000"/>
              </a:spcBef>
              <a:spcAft>
                <a:spcPts val="0"/>
              </a:spcAft>
              <a:buNone/>
            </a:pPr>
            <a:r>
              <a:t/>
            </a:r>
            <a:endParaRPr sz="1500">
              <a:solidFill>
                <a:srgbClr val="282828"/>
              </a:solidFill>
              <a:latin typeface="Inter"/>
              <a:ea typeface="Inter"/>
              <a:cs typeface="Inter"/>
              <a:sym typeface="Inter"/>
            </a:endParaRPr>
          </a:p>
          <a:p>
            <a:pPr indent="0" lvl="0" marL="0" rtl="0" algn="l">
              <a:lnSpc>
                <a:spcPct val="115000"/>
              </a:lnSpc>
              <a:spcBef>
                <a:spcPts val="1000"/>
              </a:spcBef>
              <a:spcAft>
                <a:spcPts val="0"/>
              </a:spcAft>
              <a:buNone/>
            </a:pPr>
            <a:r>
              <a:t/>
            </a:r>
            <a:endParaRPr sz="1500">
              <a:solidFill>
                <a:srgbClr val="282828"/>
              </a:solidFill>
              <a:latin typeface="Inter"/>
              <a:ea typeface="Inter"/>
              <a:cs typeface="Inter"/>
              <a:sym typeface="Inter"/>
            </a:endParaRPr>
          </a:p>
          <a:p>
            <a:pPr indent="0" lvl="0" marL="0" rtl="0" algn="l">
              <a:lnSpc>
                <a:spcPct val="115000"/>
              </a:lnSpc>
              <a:spcBef>
                <a:spcPts val="1000"/>
              </a:spcBef>
              <a:spcAft>
                <a:spcPts val="0"/>
              </a:spcAft>
              <a:buNone/>
            </a:pPr>
            <a:r>
              <a:t/>
            </a:r>
            <a:endParaRPr sz="1500">
              <a:solidFill>
                <a:srgbClr val="282828"/>
              </a:solidFill>
              <a:latin typeface="Inter"/>
              <a:ea typeface="Inter"/>
              <a:cs typeface="Inter"/>
              <a:sym typeface="Inter"/>
            </a:endParaRPr>
          </a:p>
          <a:p>
            <a:pPr indent="0" lvl="0" marL="0" rtl="0" algn="l">
              <a:lnSpc>
                <a:spcPct val="115000"/>
              </a:lnSpc>
              <a:spcBef>
                <a:spcPts val="1000"/>
              </a:spcBef>
              <a:spcAft>
                <a:spcPts val="0"/>
              </a:spcAft>
              <a:buNone/>
            </a:pPr>
            <a:r>
              <a:t/>
            </a:r>
            <a:endParaRPr sz="1500">
              <a:solidFill>
                <a:srgbClr val="282828"/>
              </a:solidFill>
              <a:latin typeface="Inter"/>
              <a:ea typeface="Inter"/>
              <a:cs typeface="Inter"/>
              <a:sym typeface="Inter"/>
            </a:endParaRPr>
          </a:p>
          <a:p>
            <a:pPr indent="0" lvl="0" marL="0" rtl="0" algn="l">
              <a:lnSpc>
                <a:spcPct val="115000"/>
              </a:lnSpc>
              <a:spcBef>
                <a:spcPts val="1000"/>
              </a:spcBef>
              <a:spcAft>
                <a:spcPts val="1000"/>
              </a:spcAft>
              <a:buNone/>
            </a:pPr>
            <a:r>
              <a:rPr lang="en" sz="1500">
                <a:solidFill>
                  <a:srgbClr val="282828"/>
                </a:solidFill>
                <a:latin typeface="Inter"/>
                <a:ea typeface="Inter"/>
                <a:cs typeface="Inter"/>
                <a:sym typeface="Inter"/>
              </a:rPr>
              <a:t>Side Questions: </a:t>
            </a:r>
            <a:r>
              <a:rPr lang="en" sz="1500">
                <a:solidFill>
                  <a:srgbClr val="282828"/>
                </a:solidFill>
                <a:latin typeface="Inter"/>
                <a:ea typeface="Inter"/>
                <a:cs typeface="Inter"/>
                <a:sym typeface="Inter"/>
              </a:rPr>
              <a:t>Bagaimana faktor waktu dan perekonomian negara bisa mempengaruhi Weekly Sales?</a:t>
            </a:r>
            <a:endParaRPr sz="1500">
              <a:solidFill>
                <a:srgbClr val="282828"/>
              </a:solidFill>
              <a:latin typeface="Inter"/>
              <a:ea typeface="Inter"/>
              <a:cs typeface="Inter"/>
              <a:sym typeface="Inter"/>
            </a:endParaRPr>
          </a:p>
        </p:txBody>
      </p:sp>
      <p:sp>
        <p:nvSpPr>
          <p:cNvPr id="153" name="Google Shape;153;g13b0ac17018_0_0"/>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EDA and Visualization</a:t>
            </a:r>
            <a:endParaRPr b="1" i="0" sz="1000" u="none" cap="none" strike="noStrike">
              <a:solidFill>
                <a:srgbClr val="601F99"/>
              </a:solidFill>
              <a:latin typeface="Inter"/>
              <a:ea typeface="Inter"/>
              <a:cs typeface="Inter"/>
              <a:sym typeface="Inter"/>
            </a:endParaRPr>
          </a:p>
        </p:txBody>
      </p:sp>
      <p:sp>
        <p:nvSpPr>
          <p:cNvPr id="154" name="Google Shape;154;g13b0ac17018_0_0"/>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155" name="Google Shape;155;g13b0ac17018_0_0"/>
          <p:cNvGrpSpPr/>
          <p:nvPr/>
        </p:nvGrpSpPr>
        <p:grpSpPr>
          <a:xfrm>
            <a:off x="7503019" y="95797"/>
            <a:ext cx="1516771" cy="323122"/>
            <a:chOff x="400885" y="325214"/>
            <a:chExt cx="2298835" cy="489727"/>
          </a:xfrm>
        </p:grpSpPr>
        <p:pic>
          <p:nvPicPr>
            <p:cNvPr id="156" name="Google Shape;156;g13b0ac17018_0_0"/>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157" name="Google Shape;157;g13b0ac17018_0_0"/>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158" name="Google Shape;158;g13b0ac17018_0_0"/>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159" name="Google Shape;159;g13b0ac17018_0_0"/>
            <p:cNvPicPr preferRelativeResize="0"/>
            <p:nvPr/>
          </p:nvPicPr>
          <p:blipFill rotWithShape="1">
            <a:blip r:embed="rId4">
              <a:alphaModFix/>
            </a:blip>
            <a:srcRect b="0" l="9895" r="8731" t="0"/>
            <a:stretch/>
          </p:blipFill>
          <p:spPr>
            <a:xfrm>
              <a:off x="400885" y="325214"/>
              <a:ext cx="1033078" cy="489727"/>
            </a:xfrm>
            <a:prstGeom prst="rect">
              <a:avLst/>
            </a:prstGeom>
            <a:noFill/>
            <a:ln>
              <a:noFill/>
            </a:ln>
          </p:spPr>
        </p:pic>
      </p:grpSp>
      <p:sp>
        <p:nvSpPr>
          <p:cNvPr id="160" name="Google Shape;160;g13b0ac17018_0_0"/>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3020">
                <a:solidFill>
                  <a:srgbClr val="A338EB"/>
                </a:solidFill>
                <a:latin typeface="Maven Pro SemiBold"/>
                <a:ea typeface="Maven Pro SemiBold"/>
                <a:cs typeface="Maven Pro SemiBold"/>
                <a:sym typeface="Maven Pro SemiBold"/>
              </a:rPr>
              <a:t>Business Understanding</a:t>
            </a:r>
            <a:endParaRPr sz="3020">
              <a:solidFill>
                <a:srgbClr val="A338EB"/>
              </a:solidFill>
              <a:latin typeface="Maven Pro SemiBold"/>
              <a:ea typeface="Maven Pro SemiBold"/>
              <a:cs typeface="Maven Pro SemiBold"/>
              <a:sym typeface="Maven Pro SemiBold"/>
            </a:endParaRPr>
          </a:p>
        </p:txBody>
      </p:sp>
      <p:pic>
        <p:nvPicPr>
          <p:cNvPr id="161" name="Google Shape;161;g13b0ac17018_0_0"/>
          <p:cNvPicPr preferRelativeResize="0"/>
          <p:nvPr/>
        </p:nvPicPr>
        <p:blipFill>
          <a:blip r:embed="rId5">
            <a:alphaModFix/>
          </a:blip>
          <a:stretch>
            <a:fillRect/>
          </a:stretch>
        </p:blipFill>
        <p:spPr>
          <a:xfrm>
            <a:off x="2060400" y="2411075"/>
            <a:ext cx="914400" cy="914400"/>
          </a:xfrm>
          <a:prstGeom prst="rect">
            <a:avLst/>
          </a:prstGeom>
          <a:noFill/>
          <a:ln>
            <a:noFill/>
          </a:ln>
        </p:spPr>
      </p:pic>
      <p:pic>
        <p:nvPicPr>
          <p:cNvPr id="162" name="Google Shape;162;g13b0ac17018_0_0"/>
          <p:cNvPicPr preferRelativeResize="0"/>
          <p:nvPr/>
        </p:nvPicPr>
        <p:blipFill>
          <a:blip r:embed="rId6">
            <a:alphaModFix/>
          </a:blip>
          <a:stretch>
            <a:fillRect/>
          </a:stretch>
        </p:blipFill>
        <p:spPr>
          <a:xfrm>
            <a:off x="4114800" y="2411075"/>
            <a:ext cx="914399" cy="914399"/>
          </a:xfrm>
          <a:prstGeom prst="rect">
            <a:avLst/>
          </a:prstGeom>
          <a:noFill/>
          <a:ln>
            <a:noFill/>
          </a:ln>
        </p:spPr>
      </p:pic>
      <p:pic>
        <p:nvPicPr>
          <p:cNvPr id="163" name="Google Shape;163;g13b0ac17018_0_0"/>
          <p:cNvPicPr preferRelativeResize="0"/>
          <p:nvPr/>
        </p:nvPicPr>
        <p:blipFill>
          <a:blip r:embed="rId6">
            <a:alphaModFix/>
          </a:blip>
          <a:stretch>
            <a:fillRect/>
          </a:stretch>
        </p:blipFill>
        <p:spPr>
          <a:xfrm>
            <a:off x="6169200" y="2409588"/>
            <a:ext cx="914399" cy="914399"/>
          </a:xfrm>
          <a:prstGeom prst="rect">
            <a:avLst/>
          </a:prstGeom>
          <a:noFill/>
          <a:ln>
            <a:noFill/>
          </a:ln>
        </p:spPr>
      </p:pic>
      <p:sp>
        <p:nvSpPr>
          <p:cNvPr id="164" name="Google Shape;164;g13b0ac17018_0_0"/>
          <p:cNvSpPr txBox="1"/>
          <p:nvPr/>
        </p:nvSpPr>
        <p:spPr>
          <a:xfrm>
            <a:off x="1504050" y="3323975"/>
            <a:ext cx="2027100" cy="68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lang="en" sz="1500">
                <a:solidFill>
                  <a:srgbClr val="282828"/>
                </a:solidFill>
                <a:latin typeface="Inter"/>
                <a:ea typeface="Inter"/>
                <a:cs typeface="Inter"/>
                <a:sym typeface="Inter"/>
              </a:rPr>
              <a:t>Increase</a:t>
            </a:r>
            <a:br>
              <a:rPr lang="en" sz="1500">
                <a:solidFill>
                  <a:srgbClr val="282828"/>
                </a:solidFill>
                <a:latin typeface="Inter"/>
                <a:ea typeface="Inter"/>
                <a:cs typeface="Inter"/>
                <a:sym typeface="Inter"/>
              </a:rPr>
            </a:br>
            <a:r>
              <a:rPr lang="en" sz="1500">
                <a:solidFill>
                  <a:srgbClr val="282828"/>
                </a:solidFill>
                <a:latin typeface="Inter"/>
                <a:ea typeface="Inter"/>
                <a:cs typeface="Inter"/>
                <a:sym typeface="Inter"/>
              </a:rPr>
              <a:t>Profit</a:t>
            </a:r>
            <a:endParaRPr/>
          </a:p>
        </p:txBody>
      </p:sp>
      <p:sp>
        <p:nvSpPr>
          <p:cNvPr id="165" name="Google Shape;165;g13b0ac17018_0_0"/>
          <p:cNvSpPr txBox="1"/>
          <p:nvPr/>
        </p:nvSpPr>
        <p:spPr>
          <a:xfrm>
            <a:off x="3558450" y="3323975"/>
            <a:ext cx="2027100" cy="68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lang="en" sz="1500">
                <a:solidFill>
                  <a:srgbClr val="282828"/>
                </a:solidFill>
                <a:latin typeface="Inter"/>
                <a:ea typeface="Inter"/>
                <a:cs typeface="Inter"/>
                <a:sym typeface="Inter"/>
              </a:rPr>
              <a:t>Reduce</a:t>
            </a:r>
            <a:br>
              <a:rPr lang="en" sz="1500">
                <a:solidFill>
                  <a:srgbClr val="282828"/>
                </a:solidFill>
                <a:latin typeface="Inter"/>
                <a:ea typeface="Inter"/>
                <a:cs typeface="Inter"/>
                <a:sym typeface="Inter"/>
              </a:rPr>
            </a:br>
            <a:r>
              <a:rPr lang="en" sz="1500">
                <a:solidFill>
                  <a:srgbClr val="282828"/>
                </a:solidFill>
                <a:latin typeface="Inter"/>
                <a:ea typeface="Inter"/>
                <a:cs typeface="Inter"/>
                <a:sym typeface="Inter"/>
              </a:rPr>
              <a:t>Cost</a:t>
            </a:r>
            <a:endParaRPr/>
          </a:p>
        </p:txBody>
      </p:sp>
      <p:sp>
        <p:nvSpPr>
          <p:cNvPr id="166" name="Google Shape;166;g13b0ac17018_0_0"/>
          <p:cNvSpPr txBox="1"/>
          <p:nvPr/>
        </p:nvSpPr>
        <p:spPr>
          <a:xfrm>
            <a:off x="5612850" y="3323975"/>
            <a:ext cx="2027100" cy="68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lang="en" sz="1500">
                <a:solidFill>
                  <a:srgbClr val="282828"/>
                </a:solidFill>
                <a:latin typeface="Inter"/>
                <a:ea typeface="Inter"/>
                <a:cs typeface="Inter"/>
                <a:sym typeface="Inter"/>
              </a:rPr>
              <a:t>Reduce</a:t>
            </a:r>
            <a:br>
              <a:rPr lang="en" sz="1500">
                <a:solidFill>
                  <a:srgbClr val="282828"/>
                </a:solidFill>
                <a:latin typeface="Inter"/>
                <a:ea typeface="Inter"/>
                <a:cs typeface="Inter"/>
                <a:sym typeface="Inter"/>
              </a:rPr>
            </a:br>
            <a:r>
              <a:rPr lang="en" sz="1500">
                <a:solidFill>
                  <a:srgbClr val="282828"/>
                </a:solidFill>
                <a:latin typeface="Inter"/>
                <a:ea typeface="Inter"/>
                <a:cs typeface="Inter"/>
                <a:sym typeface="Inter"/>
              </a:rPr>
              <a:t>Future Loss</a:t>
            </a:r>
            <a:endParaRPr sz="1500">
              <a:solidFill>
                <a:srgbClr val="282828"/>
              </a:solidFill>
              <a:latin typeface="Inter"/>
              <a:ea typeface="Inter"/>
              <a:cs typeface="Inter"/>
              <a:sym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1203fd2d432_0_29"/>
          <p:cNvSpPr txBox="1"/>
          <p:nvPr>
            <p:ph idx="1" type="body"/>
          </p:nvPr>
        </p:nvSpPr>
        <p:spPr>
          <a:xfrm>
            <a:off x="311700" y="1556750"/>
            <a:ext cx="4478100" cy="292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SzPts val="1800"/>
              <a:buNone/>
            </a:pPr>
            <a:r>
              <a:rPr lang="en" sz="1500">
                <a:solidFill>
                  <a:srgbClr val="282828"/>
                </a:solidFill>
                <a:latin typeface="Inter"/>
                <a:ea typeface="Inter"/>
                <a:cs typeface="Inter"/>
                <a:sym typeface="Inter"/>
              </a:rPr>
              <a:t>D</a:t>
            </a:r>
            <a:r>
              <a:rPr lang="en" sz="1500">
                <a:solidFill>
                  <a:srgbClr val="282828"/>
                </a:solidFill>
                <a:latin typeface="Inter"/>
                <a:ea typeface="Inter"/>
                <a:cs typeface="Inter"/>
                <a:sym typeface="Inter"/>
              </a:rPr>
              <a:t>imensi data: </a:t>
            </a:r>
            <a:r>
              <a:rPr b="1" lang="en" sz="1500">
                <a:solidFill>
                  <a:srgbClr val="A338EB"/>
                </a:solidFill>
                <a:latin typeface="Inter"/>
                <a:ea typeface="Inter"/>
                <a:cs typeface="Inter"/>
                <a:sym typeface="Inter"/>
              </a:rPr>
              <a:t>6435 baris dan 8 kolom</a:t>
            </a:r>
            <a:endParaRPr b="1" sz="1500">
              <a:solidFill>
                <a:srgbClr val="A338EB"/>
              </a:solidFill>
              <a:latin typeface="Inter"/>
              <a:ea typeface="Inter"/>
              <a:cs typeface="Inter"/>
              <a:sym typeface="Inter"/>
            </a:endParaRPr>
          </a:p>
          <a:p>
            <a:pPr indent="0" lvl="0" marL="0" rtl="0" algn="l">
              <a:spcBef>
                <a:spcPts val="1000"/>
              </a:spcBef>
              <a:spcAft>
                <a:spcPts val="0"/>
              </a:spcAft>
              <a:buClr>
                <a:schemeClr val="dk1"/>
              </a:buClr>
              <a:buSzPts val="1800"/>
              <a:buFont typeface="Arial"/>
              <a:buNone/>
            </a:pPr>
            <a:r>
              <a:rPr lang="en" sz="1500">
                <a:solidFill>
                  <a:srgbClr val="282828"/>
                </a:solidFill>
                <a:latin typeface="Inter"/>
                <a:ea typeface="Inter"/>
                <a:cs typeface="Inter"/>
                <a:sym typeface="Inter"/>
              </a:rPr>
              <a:t>Kolom target: </a:t>
            </a:r>
            <a:r>
              <a:rPr b="1" lang="en" sz="1500">
                <a:solidFill>
                  <a:srgbClr val="A338EB"/>
                </a:solidFill>
                <a:latin typeface="Inter"/>
                <a:ea typeface="Inter"/>
                <a:cs typeface="Inter"/>
                <a:sym typeface="Inter"/>
              </a:rPr>
              <a:t>Weekly_Sales</a:t>
            </a:r>
            <a:endParaRPr b="1" sz="1500">
              <a:solidFill>
                <a:srgbClr val="A338EB"/>
              </a:solidFill>
              <a:latin typeface="Inter"/>
              <a:ea typeface="Inter"/>
              <a:cs typeface="Inter"/>
              <a:sym typeface="Inter"/>
            </a:endParaRPr>
          </a:p>
          <a:p>
            <a:pPr indent="0" lvl="0" marL="0" rtl="0" algn="l">
              <a:lnSpc>
                <a:spcPct val="115000"/>
              </a:lnSpc>
              <a:spcBef>
                <a:spcPts val="1000"/>
              </a:spcBef>
              <a:spcAft>
                <a:spcPts val="0"/>
              </a:spcAft>
              <a:buSzPts val="1800"/>
              <a:buNone/>
            </a:pPr>
            <a:r>
              <a:rPr lang="en" sz="1500">
                <a:solidFill>
                  <a:srgbClr val="282828"/>
                </a:solidFill>
                <a:latin typeface="Inter"/>
                <a:ea typeface="Inter"/>
                <a:cs typeface="Inter"/>
                <a:sym typeface="Inter"/>
              </a:rPr>
              <a:t>Missing values: </a:t>
            </a:r>
            <a:r>
              <a:rPr b="1" lang="en" sz="1500">
                <a:solidFill>
                  <a:srgbClr val="A338EB"/>
                </a:solidFill>
                <a:latin typeface="Inter"/>
                <a:ea typeface="Inter"/>
                <a:cs typeface="Inter"/>
                <a:sym typeface="Inter"/>
              </a:rPr>
              <a:t>0</a:t>
            </a:r>
            <a:endParaRPr b="1" sz="1500">
              <a:solidFill>
                <a:srgbClr val="A338EB"/>
              </a:solidFill>
              <a:latin typeface="Inter"/>
              <a:ea typeface="Inter"/>
              <a:cs typeface="Inter"/>
              <a:sym typeface="Inter"/>
            </a:endParaRPr>
          </a:p>
          <a:p>
            <a:pPr indent="0" lvl="0" marL="0" rtl="0" algn="l">
              <a:lnSpc>
                <a:spcPct val="115000"/>
              </a:lnSpc>
              <a:spcBef>
                <a:spcPts val="1000"/>
              </a:spcBef>
              <a:spcAft>
                <a:spcPts val="0"/>
              </a:spcAft>
              <a:buSzPts val="1800"/>
              <a:buNone/>
            </a:pPr>
            <a:r>
              <a:rPr lang="en" sz="1500">
                <a:solidFill>
                  <a:srgbClr val="282828"/>
                </a:solidFill>
                <a:latin typeface="Inter"/>
                <a:ea typeface="Inter"/>
                <a:cs typeface="Inter"/>
                <a:sym typeface="Inter"/>
              </a:rPr>
              <a:t>Duplicated values: </a:t>
            </a:r>
            <a:r>
              <a:rPr b="1" lang="en" sz="1500">
                <a:solidFill>
                  <a:srgbClr val="A338EB"/>
                </a:solidFill>
                <a:latin typeface="Inter"/>
                <a:ea typeface="Inter"/>
                <a:cs typeface="Inter"/>
                <a:sym typeface="Inter"/>
              </a:rPr>
              <a:t>0</a:t>
            </a:r>
            <a:endParaRPr b="1" sz="1500">
              <a:solidFill>
                <a:srgbClr val="A338EB"/>
              </a:solidFill>
              <a:latin typeface="Inter"/>
              <a:ea typeface="Inter"/>
              <a:cs typeface="Inter"/>
              <a:sym typeface="Inter"/>
            </a:endParaRPr>
          </a:p>
          <a:p>
            <a:pPr indent="0" lvl="0" marL="0" rtl="0" algn="l">
              <a:lnSpc>
                <a:spcPct val="115000"/>
              </a:lnSpc>
              <a:spcBef>
                <a:spcPts val="1000"/>
              </a:spcBef>
              <a:spcAft>
                <a:spcPts val="0"/>
              </a:spcAft>
              <a:buClr>
                <a:schemeClr val="dk1"/>
              </a:buClr>
              <a:buSzPts val="1100"/>
              <a:buFont typeface="Arial"/>
              <a:buNone/>
            </a:pPr>
            <a:r>
              <a:rPr lang="en" sz="1500">
                <a:solidFill>
                  <a:srgbClr val="282828"/>
                </a:solidFill>
                <a:latin typeface="Inter"/>
                <a:ea typeface="Inter"/>
                <a:cs typeface="Inter"/>
                <a:sym typeface="Inter"/>
              </a:rPr>
              <a:t>Jumlah toko: </a:t>
            </a:r>
            <a:r>
              <a:rPr b="1" lang="en" sz="1500">
                <a:solidFill>
                  <a:srgbClr val="A338EB"/>
                </a:solidFill>
                <a:latin typeface="Inter"/>
                <a:ea typeface="Inter"/>
                <a:cs typeface="Inter"/>
                <a:sym typeface="Inter"/>
              </a:rPr>
              <a:t>45</a:t>
            </a:r>
            <a:endParaRPr b="1" sz="1500">
              <a:solidFill>
                <a:srgbClr val="A338EB"/>
              </a:solidFill>
              <a:latin typeface="Inter"/>
              <a:ea typeface="Inter"/>
              <a:cs typeface="Inter"/>
              <a:sym typeface="Inter"/>
            </a:endParaRPr>
          </a:p>
          <a:p>
            <a:pPr indent="0" lvl="0" marL="0" rtl="0" algn="l">
              <a:lnSpc>
                <a:spcPct val="115000"/>
              </a:lnSpc>
              <a:spcBef>
                <a:spcPts val="1000"/>
              </a:spcBef>
              <a:spcAft>
                <a:spcPts val="0"/>
              </a:spcAft>
              <a:buClr>
                <a:schemeClr val="dk1"/>
              </a:buClr>
              <a:buSzPts val="1100"/>
              <a:buFont typeface="Arial"/>
              <a:buNone/>
            </a:pPr>
            <a:r>
              <a:rPr lang="en" sz="1500">
                <a:solidFill>
                  <a:srgbClr val="282828"/>
                </a:solidFill>
                <a:latin typeface="Inter"/>
                <a:ea typeface="Inter"/>
                <a:cs typeface="Inter"/>
                <a:sym typeface="Inter"/>
              </a:rPr>
              <a:t>Hari unik: </a:t>
            </a:r>
            <a:r>
              <a:rPr b="1" lang="en" sz="1500">
                <a:solidFill>
                  <a:srgbClr val="A338EB"/>
                </a:solidFill>
                <a:latin typeface="Inter"/>
                <a:ea typeface="Inter"/>
                <a:cs typeface="Inter"/>
                <a:sym typeface="Inter"/>
              </a:rPr>
              <a:t>Jum’at*</a:t>
            </a:r>
            <a:endParaRPr b="1" sz="1500">
              <a:solidFill>
                <a:srgbClr val="A338EB"/>
              </a:solidFill>
              <a:latin typeface="Inter"/>
              <a:ea typeface="Inter"/>
              <a:cs typeface="Inter"/>
              <a:sym typeface="Inter"/>
            </a:endParaRPr>
          </a:p>
          <a:p>
            <a:pPr indent="0" lvl="0" marL="0" rtl="0" algn="l">
              <a:lnSpc>
                <a:spcPct val="115000"/>
              </a:lnSpc>
              <a:spcBef>
                <a:spcPts val="1000"/>
              </a:spcBef>
              <a:spcAft>
                <a:spcPts val="0"/>
              </a:spcAft>
              <a:buClr>
                <a:schemeClr val="dk1"/>
              </a:buClr>
              <a:buSzPts val="1100"/>
              <a:buFont typeface="Arial"/>
              <a:buNone/>
            </a:pPr>
            <a:r>
              <a:t/>
            </a:r>
            <a:endParaRPr b="1" sz="1500">
              <a:solidFill>
                <a:srgbClr val="A338EB"/>
              </a:solidFill>
              <a:latin typeface="Inter"/>
              <a:ea typeface="Inter"/>
              <a:cs typeface="Inter"/>
              <a:sym typeface="Inter"/>
            </a:endParaRPr>
          </a:p>
          <a:p>
            <a:pPr indent="0" lvl="0" marL="0" rtl="0" algn="l">
              <a:spcBef>
                <a:spcPts val="1000"/>
              </a:spcBef>
              <a:spcAft>
                <a:spcPts val="0"/>
              </a:spcAft>
              <a:buClr>
                <a:schemeClr val="dk1"/>
              </a:buClr>
              <a:buSzPts val="1100"/>
              <a:buFont typeface="Arial"/>
              <a:buNone/>
            </a:pPr>
            <a:r>
              <a:t/>
            </a:r>
            <a:endParaRPr b="1" sz="300">
              <a:solidFill>
                <a:srgbClr val="A338EB"/>
              </a:solidFill>
              <a:latin typeface="Inter"/>
              <a:ea typeface="Inter"/>
              <a:cs typeface="Inter"/>
              <a:sym typeface="Inter"/>
            </a:endParaRPr>
          </a:p>
          <a:p>
            <a:pPr indent="0" lvl="0" marL="0" rtl="0" algn="l">
              <a:spcBef>
                <a:spcPts val="1000"/>
              </a:spcBef>
              <a:spcAft>
                <a:spcPts val="0"/>
              </a:spcAft>
              <a:buClr>
                <a:schemeClr val="dk1"/>
              </a:buClr>
              <a:buSzPts val="1100"/>
              <a:buFont typeface="Arial"/>
              <a:buNone/>
            </a:pPr>
            <a:r>
              <a:rPr lang="en" sz="1000">
                <a:solidFill>
                  <a:srgbClr val="282828"/>
                </a:solidFill>
                <a:latin typeface="Inter"/>
                <a:ea typeface="Inter"/>
                <a:cs typeface="Inter"/>
                <a:sym typeface="Inter"/>
              </a:rPr>
              <a:t>*Pencatatan data dilakukan setiap hari Jum’at</a:t>
            </a:r>
            <a:endParaRPr sz="1300">
              <a:solidFill>
                <a:srgbClr val="282828"/>
              </a:solidFill>
              <a:latin typeface="Inter"/>
              <a:ea typeface="Inter"/>
              <a:cs typeface="Inter"/>
              <a:sym typeface="Inter"/>
            </a:endParaRPr>
          </a:p>
          <a:p>
            <a:pPr indent="0" lvl="0" marL="0" rtl="0" algn="l">
              <a:lnSpc>
                <a:spcPct val="115000"/>
              </a:lnSpc>
              <a:spcBef>
                <a:spcPts val="1000"/>
              </a:spcBef>
              <a:spcAft>
                <a:spcPts val="0"/>
              </a:spcAft>
              <a:buSzPts val="1800"/>
              <a:buNone/>
            </a:pPr>
            <a:r>
              <a:t/>
            </a:r>
            <a:endParaRPr sz="1500">
              <a:solidFill>
                <a:srgbClr val="282828"/>
              </a:solidFill>
              <a:latin typeface="Inter"/>
              <a:ea typeface="Inter"/>
              <a:cs typeface="Inter"/>
              <a:sym typeface="Inter"/>
            </a:endParaRPr>
          </a:p>
          <a:p>
            <a:pPr indent="0" lvl="0" marL="0" rtl="0" algn="l">
              <a:lnSpc>
                <a:spcPct val="115000"/>
              </a:lnSpc>
              <a:spcBef>
                <a:spcPts val="1000"/>
              </a:spcBef>
              <a:spcAft>
                <a:spcPts val="0"/>
              </a:spcAft>
              <a:buSzPts val="1800"/>
              <a:buNone/>
            </a:pPr>
            <a:r>
              <a:t/>
            </a:r>
            <a:endParaRPr sz="1500">
              <a:solidFill>
                <a:srgbClr val="282828"/>
              </a:solidFill>
              <a:latin typeface="Inter"/>
              <a:ea typeface="Inter"/>
              <a:cs typeface="Inter"/>
              <a:sym typeface="Inter"/>
            </a:endParaRPr>
          </a:p>
        </p:txBody>
      </p:sp>
      <p:sp>
        <p:nvSpPr>
          <p:cNvPr id="172" name="Google Shape;172;g1203fd2d432_0_29"/>
          <p:cNvSpPr txBox="1"/>
          <p:nvPr/>
        </p:nvSpPr>
        <p:spPr>
          <a:xfrm>
            <a:off x="0" y="4800600"/>
            <a:ext cx="8943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Inter"/>
                <a:ea typeface="Inter"/>
                <a:cs typeface="Inter"/>
                <a:sym typeface="Inter"/>
              </a:rPr>
              <a:t>© 2022 Program Studi Independen Bersertifikat Zenius Bersama Kampus Merdeka</a:t>
            </a:r>
            <a:endParaRPr b="0" i="0" sz="900" u="none" cap="none" strike="noStrike">
              <a:solidFill>
                <a:schemeClr val="dk2"/>
              </a:solidFill>
              <a:latin typeface="Inter"/>
              <a:ea typeface="Inter"/>
              <a:cs typeface="Inter"/>
              <a:sym typeface="Inter"/>
            </a:endParaRPr>
          </a:p>
        </p:txBody>
      </p:sp>
      <p:grpSp>
        <p:nvGrpSpPr>
          <p:cNvPr id="173" name="Google Shape;173;g1203fd2d432_0_29"/>
          <p:cNvGrpSpPr/>
          <p:nvPr/>
        </p:nvGrpSpPr>
        <p:grpSpPr>
          <a:xfrm>
            <a:off x="7503019" y="95797"/>
            <a:ext cx="1516771" cy="323122"/>
            <a:chOff x="400885" y="325214"/>
            <a:chExt cx="2298835" cy="489727"/>
          </a:xfrm>
        </p:grpSpPr>
        <p:pic>
          <p:nvPicPr>
            <p:cNvPr id="174" name="Google Shape;174;g1203fd2d432_0_29"/>
            <p:cNvPicPr preferRelativeResize="0"/>
            <p:nvPr/>
          </p:nvPicPr>
          <p:blipFill rotWithShape="1">
            <a:blip r:embed="rId3">
              <a:alphaModFix/>
            </a:blip>
            <a:srcRect b="0" l="0" r="0" t="0"/>
            <a:stretch/>
          </p:blipFill>
          <p:spPr>
            <a:xfrm>
              <a:off x="1906971" y="358726"/>
              <a:ext cx="792749" cy="422701"/>
            </a:xfrm>
            <a:prstGeom prst="rect">
              <a:avLst/>
            </a:prstGeom>
            <a:noFill/>
            <a:ln>
              <a:noFill/>
            </a:ln>
          </p:spPr>
        </p:pic>
        <p:cxnSp>
          <p:nvCxnSpPr>
            <p:cNvPr id="175" name="Google Shape;175;g1203fd2d432_0_29"/>
            <p:cNvCxnSpPr/>
            <p:nvPr/>
          </p:nvCxnSpPr>
          <p:spPr>
            <a:xfrm>
              <a:off x="1632394" y="460384"/>
              <a:ext cx="0" cy="219300"/>
            </a:xfrm>
            <a:prstGeom prst="straightConnector1">
              <a:avLst/>
            </a:prstGeom>
            <a:noFill/>
            <a:ln cap="flat" cmpd="sng" w="9525">
              <a:solidFill>
                <a:schemeClr val="dk2"/>
              </a:solidFill>
              <a:prstDash val="solid"/>
              <a:round/>
              <a:headEnd len="sm" w="sm" type="none"/>
              <a:tailEnd len="sm" w="sm" type="none"/>
            </a:ln>
          </p:spPr>
        </p:cxnSp>
        <p:cxnSp>
          <p:nvCxnSpPr>
            <p:cNvPr id="176" name="Google Shape;176;g1203fd2d432_0_29"/>
            <p:cNvCxnSpPr/>
            <p:nvPr/>
          </p:nvCxnSpPr>
          <p:spPr>
            <a:xfrm>
              <a:off x="1632360" y="460384"/>
              <a:ext cx="0" cy="219300"/>
            </a:xfrm>
            <a:prstGeom prst="straightConnector1">
              <a:avLst/>
            </a:prstGeom>
            <a:noFill/>
            <a:ln cap="flat" cmpd="sng" w="9525">
              <a:solidFill>
                <a:schemeClr val="dk2"/>
              </a:solidFill>
              <a:prstDash val="solid"/>
              <a:round/>
              <a:headEnd len="sm" w="sm" type="none"/>
              <a:tailEnd len="sm" w="sm" type="none"/>
            </a:ln>
          </p:spPr>
        </p:cxnSp>
        <p:pic>
          <p:nvPicPr>
            <p:cNvPr id="177" name="Google Shape;177;g1203fd2d432_0_29"/>
            <p:cNvPicPr preferRelativeResize="0"/>
            <p:nvPr/>
          </p:nvPicPr>
          <p:blipFill rotWithShape="1">
            <a:blip r:embed="rId4">
              <a:alphaModFix/>
            </a:blip>
            <a:srcRect b="0" l="9895" r="8731" t="0"/>
            <a:stretch/>
          </p:blipFill>
          <p:spPr>
            <a:xfrm>
              <a:off x="400885" y="325214"/>
              <a:ext cx="1033078" cy="489727"/>
            </a:xfrm>
            <a:prstGeom prst="rect">
              <a:avLst/>
            </a:prstGeom>
            <a:noFill/>
            <a:ln>
              <a:noFill/>
            </a:ln>
          </p:spPr>
        </p:pic>
      </p:grpSp>
      <p:sp>
        <p:nvSpPr>
          <p:cNvPr id="178" name="Google Shape;178;g1203fd2d432_0_29"/>
          <p:cNvSpPr txBox="1"/>
          <p:nvPr>
            <p:ph type="title"/>
          </p:nvPr>
        </p:nvSpPr>
        <p:spPr>
          <a:xfrm>
            <a:off x="311700" y="673625"/>
            <a:ext cx="8480400" cy="8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Data Cleansing</a:t>
            </a:r>
            <a:endParaRPr sz="2820">
              <a:solidFill>
                <a:srgbClr val="A338EB"/>
              </a:solidFill>
              <a:latin typeface="Maven Pro SemiBold"/>
              <a:ea typeface="Maven Pro SemiBold"/>
              <a:cs typeface="Maven Pro SemiBold"/>
              <a:sym typeface="Maven Pro SemiBold"/>
            </a:endParaRPr>
          </a:p>
        </p:txBody>
      </p:sp>
      <p:sp>
        <p:nvSpPr>
          <p:cNvPr id="179" name="Google Shape;179;g1203fd2d432_0_29"/>
          <p:cNvSpPr txBox="1"/>
          <p:nvPr/>
        </p:nvSpPr>
        <p:spPr>
          <a:xfrm>
            <a:off x="76197" y="87997"/>
            <a:ext cx="6081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601F99"/>
                </a:solidFill>
                <a:latin typeface="Inter"/>
                <a:ea typeface="Inter"/>
                <a:cs typeface="Inter"/>
                <a:sym typeface="Inter"/>
              </a:rPr>
              <a:t>EDA and Visualization</a:t>
            </a:r>
            <a:endParaRPr b="1" i="0" sz="1000" u="none" cap="none" strike="noStrike">
              <a:solidFill>
                <a:srgbClr val="601F99"/>
              </a:solidFill>
              <a:latin typeface="Inter"/>
              <a:ea typeface="Inter"/>
              <a:cs typeface="Inter"/>
              <a:sym typeface="Inter"/>
            </a:endParaRPr>
          </a:p>
        </p:txBody>
      </p:sp>
      <p:pic>
        <p:nvPicPr>
          <p:cNvPr id="180" name="Google Shape;180;g1203fd2d432_0_29"/>
          <p:cNvPicPr preferRelativeResize="0"/>
          <p:nvPr/>
        </p:nvPicPr>
        <p:blipFill>
          <a:blip r:embed="rId5">
            <a:alphaModFix/>
          </a:blip>
          <a:stretch>
            <a:fillRect/>
          </a:stretch>
        </p:blipFill>
        <p:spPr>
          <a:xfrm>
            <a:off x="5014950" y="1685425"/>
            <a:ext cx="3856650" cy="2667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